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ppt/tags/tag4.xml" ContentType="application/vnd.openxmlformats-officedocument.presentationml.tags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notesSlides/notesSlide9.xml" ContentType="application/vnd.openxmlformats-officedocument.presentationml.notesSlide+xml"/>
  <Override PartName="/ppt/tags/tag6.xml" ContentType="application/vnd.openxmlformats-officedocument.presentationml.tags+xml"/>
  <Override PartName="/ppt/notesSlides/notesSlide10.xml" ContentType="application/vnd.openxmlformats-officedocument.presentationml.notesSlide+xml"/>
  <Override PartName="/ppt/tags/tag7.xml" ContentType="application/vnd.openxmlformats-officedocument.presentationml.tags+xml"/>
  <Override PartName="/ppt/notesSlides/notesSlide11.xml" ContentType="application/vnd.openxmlformats-officedocument.presentationml.notesSlide+xml"/>
  <Override PartName="/ppt/tags/tag8.xml" ContentType="application/vnd.openxmlformats-officedocument.presentationml.tags+xml"/>
  <Override PartName="/ppt/notesSlides/notesSlide12.xml" ContentType="application/vnd.openxmlformats-officedocument.presentationml.notesSlide+xml"/>
  <Override PartName="/ppt/tags/tag9.xml" ContentType="application/vnd.openxmlformats-officedocument.presentationml.tags+xml"/>
  <Override PartName="/ppt/notesSlides/notesSlide13.xml" ContentType="application/vnd.openxmlformats-officedocument.presentationml.notesSlide+xml"/>
  <Override PartName="/ppt/tags/tag10.xml" ContentType="application/vnd.openxmlformats-officedocument.presentationml.tags+xml"/>
  <Override PartName="/ppt/notesSlides/notesSlide14.xml" ContentType="application/vnd.openxmlformats-officedocument.presentationml.notesSlide+xml"/>
  <Override PartName="/ppt/tags/tag11.xml" ContentType="application/vnd.openxmlformats-officedocument.presentationml.tags+xml"/>
  <Override PartName="/ppt/notesSlides/notesSlide15.xml" ContentType="application/vnd.openxmlformats-officedocument.presentationml.notesSlide+xml"/>
  <Override PartName="/ppt/tags/tag12.xml" ContentType="application/vnd.openxmlformats-officedocument.presentationml.tags+xml"/>
  <Override PartName="/ppt/notesSlides/notesSlide16.xml" ContentType="application/vnd.openxmlformats-officedocument.presentationml.notesSlide+xml"/>
  <Override PartName="/ppt/tags/tag13.xml" ContentType="application/vnd.openxmlformats-officedocument.presentationml.tags+xml"/>
  <Override PartName="/ppt/notesSlides/notesSlide17.xml" ContentType="application/vnd.openxmlformats-officedocument.presentationml.notesSlide+xml"/>
  <Override PartName="/ppt/tags/tag14.xml" ContentType="application/vnd.openxmlformats-officedocument.presentationml.tags+xml"/>
  <Override PartName="/ppt/notesSlides/notesSlide18.xml" ContentType="application/vnd.openxmlformats-officedocument.presentationml.notesSlide+xml"/>
  <Override PartName="/ppt/tags/tag15.xml" ContentType="application/vnd.openxmlformats-officedocument.presentationml.tags+xml"/>
  <Override PartName="/ppt/notesSlides/notesSlide19.xml" ContentType="application/vnd.openxmlformats-officedocument.presentationml.notesSlide+xml"/>
  <Override PartName="/ppt/tags/tag16.xml" ContentType="application/vnd.openxmlformats-officedocument.presentationml.tags+xml"/>
  <Override PartName="/ppt/notesSlides/notesSlide20.xml" ContentType="application/vnd.openxmlformats-officedocument.presentationml.notesSlide+xml"/>
  <Override PartName="/ppt/tags/tag17.xml" ContentType="application/vnd.openxmlformats-officedocument.presentationml.tags+xml"/>
  <Override PartName="/ppt/notesSlides/notesSlide21.xml" ContentType="application/vnd.openxmlformats-officedocument.presentationml.notesSlide+xml"/>
  <Override PartName="/ppt/tags/tag18.xml" ContentType="application/vnd.openxmlformats-officedocument.presentationml.tags+xml"/>
  <Override PartName="/ppt/notesSlides/notesSlide22.xml" ContentType="application/vnd.openxmlformats-officedocument.presentationml.notesSlide+xml"/>
  <Override PartName="/ppt/tags/tag19.xml" ContentType="application/vnd.openxmlformats-officedocument.presentationml.tags+xml"/>
  <Override PartName="/ppt/notesSlides/notesSlide23.xml" ContentType="application/vnd.openxmlformats-officedocument.presentationml.notesSlide+xml"/>
  <Override PartName="/ppt/tags/tag20.xml" ContentType="application/vnd.openxmlformats-officedocument.presentationml.tags+xml"/>
  <Override PartName="/ppt/notesSlides/notesSlide24.xml" ContentType="application/vnd.openxmlformats-officedocument.presentationml.notesSlide+xml"/>
  <Override PartName="/ppt/tags/tag21.xml" ContentType="application/vnd.openxmlformats-officedocument.presentationml.tags+xml"/>
  <Override PartName="/ppt/notesSlides/notesSlide25.xml" ContentType="application/vnd.openxmlformats-officedocument.presentationml.notesSlide+xml"/>
  <Override PartName="/ppt/tags/tag22.xml" ContentType="application/vnd.openxmlformats-officedocument.presentationml.tags+xml"/>
  <Override PartName="/ppt/notesSlides/notesSlide26.xml" ContentType="application/vnd.openxmlformats-officedocument.presentationml.notesSlide+xml"/>
  <Override PartName="/ppt/tags/tag23.xml" ContentType="application/vnd.openxmlformats-officedocument.presentationml.tags+xml"/>
  <Override PartName="/ppt/notesSlides/notesSlide27.xml" ContentType="application/vnd.openxmlformats-officedocument.presentationml.notesSlide+xml"/>
  <Override PartName="/ppt/tags/tag24.xml" ContentType="application/vnd.openxmlformats-officedocument.presentationml.tags+xml"/>
  <Override PartName="/ppt/notesSlides/notesSlide28.xml" ContentType="application/vnd.openxmlformats-officedocument.presentationml.notesSlide+xml"/>
  <Override PartName="/ppt/tags/tag25.xml" ContentType="application/vnd.openxmlformats-officedocument.presentationml.tags+xml"/>
  <Override PartName="/ppt/notesSlides/notesSlide29.xml" ContentType="application/vnd.openxmlformats-officedocument.presentationml.notesSlide+xml"/>
  <Override PartName="/ppt/tags/tag26.xml" ContentType="application/vnd.openxmlformats-officedocument.presentationml.tags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tags/tag27.xml" ContentType="application/vnd.openxmlformats-officedocument.presentationml.tags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tags/tag28.xml" ContentType="application/vnd.openxmlformats-officedocument.presentationml.tags+xml"/>
  <Override PartName="/ppt/notesSlides/notesSlide38.xml" ContentType="application/vnd.openxmlformats-officedocument.presentationml.notesSlide+xml"/>
  <Override PartName="/ppt/tags/tag29.xml" ContentType="application/vnd.openxmlformats-officedocument.presentationml.tags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tags/tag30.xml" ContentType="application/vnd.openxmlformats-officedocument.presentationml.tags+xml"/>
  <Override PartName="/ppt/notesSlides/notesSlide41.xml" ContentType="application/vnd.openxmlformats-officedocument.presentationml.notesSlide+xml"/>
  <Override PartName="/ppt/tags/tag31.xml" ContentType="application/vnd.openxmlformats-officedocument.presentationml.tags+xml"/>
  <Override PartName="/ppt/notesSlides/notesSlide42.xml" ContentType="application/vnd.openxmlformats-officedocument.presentationml.notesSlide+xml"/>
  <Override PartName="/ppt/tags/tag32.xml" ContentType="application/vnd.openxmlformats-officedocument.presentationml.tags+xml"/>
  <Override PartName="/ppt/notesSlides/notesSlide43.xml" ContentType="application/vnd.openxmlformats-officedocument.presentationml.notesSlide+xml"/>
  <Override PartName="/ppt/tags/tag33.xml" ContentType="application/vnd.openxmlformats-officedocument.presentationml.tags+xml"/>
  <Override PartName="/ppt/notesSlides/notesSlide44.xml" ContentType="application/vnd.openxmlformats-officedocument.presentationml.notesSlide+xml"/>
  <Override PartName="/ppt/tags/tag34.xml" ContentType="application/vnd.openxmlformats-officedocument.presentationml.tags+xml"/>
  <Override PartName="/ppt/notesSlides/notesSlide45.xml" ContentType="application/vnd.openxmlformats-officedocument.presentationml.notesSlide+xml"/>
  <Override PartName="/ppt/tags/tag35.xml" ContentType="application/vnd.openxmlformats-officedocument.presentationml.tags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0"/>
  </p:notesMasterIdLst>
  <p:sldIdLst>
    <p:sldId id="1271" r:id="rId2"/>
    <p:sldId id="1367" r:id="rId3"/>
    <p:sldId id="1399" r:id="rId4"/>
    <p:sldId id="1368" r:id="rId5"/>
    <p:sldId id="1369" r:id="rId6"/>
    <p:sldId id="1370" r:id="rId7"/>
    <p:sldId id="1371" r:id="rId8"/>
    <p:sldId id="1283" r:id="rId9"/>
    <p:sldId id="1285" r:id="rId10"/>
    <p:sldId id="1372" r:id="rId11"/>
    <p:sldId id="1373" r:id="rId12"/>
    <p:sldId id="1374" r:id="rId13"/>
    <p:sldId id="1376" r:id="rId14"/>
    <p:sldId id="1375" r:id="rId15"/>
    <p:sldId id="1377" r:id="rId16"/>
    <p:sldId id="1282" r:id="rId17"/>
    <p:sldId id="1292" r:id="rId18"/>
    <p:sldId id="1284" r:id="rId19"/>
    <p:sldId id="1297" r:id="rId20"/>
    <p:sldId id="1298" r:id="rId21"/>
    <p:sldId id="1299" r:id="rId22"/>
    <p:sldId id="1300" r:id="rId23"/>
    <p:sldId id="1301" r:id="rId24"/>
    <p:sldId id="1302" r:id="rId25"/>
    <p:sldId id="1383" r:id="rId26"/>
    <p:sldId id="1384" r:id="rId27"/>
    <p:sldId id="1385" r:id="rId28"/>
    <p:sldId id="1391" r:id="rId29"/>
    <p:sldId id="1390" r:id="rId30"/>
    <p:sldId id="1386" r:id="rId31"/>
    <p:sldId id="1388" r:id="rId32"/>
    <p:sldId id="1397" r:id="rId33"/>
    <p:sldId id="1396" r:id="rId34"/>
    <p:sldId id="1389" r:id="rId35"/>
    <p:sldId id="1392" r:id="rId36"/>
    <p:sldId id="1393" r:id="rId37"/>
    <p:sldId id="1394" r:id="rId38"/>
    <p:sldId id="1395" r:id="rId39"/>
    <p:sldId id="1380" r:id="rId40"/>
    <p:sldId id="1315" r:id="rId41"/>
    <p:sldId id="1401" r:id="rId42"/>
    <p:sldId id="1402" r:id="rId43"/>
    <p:sldId id="1403" r:id="rId44"/>
    <p:sldId id="1404" r:id="rId45"/>
    <p:sldId id="1400" r:id="rId46"/>
    <p:sldId id="1382" r:id="rId47"/>
    <p:sldId id="1314" r:id="rId48"/>
    <p:sldId id="1312" r:id="rId4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5CBF"/>
    <a:srgbClr val="275C85"/>
    <a:srgbClr val="B0E1D8"/>
    <a:srgbClr val="010227"/>
    <a:srgbClr val="03022B"/>
    <a:srgbClr val="2F2F81"/>
    <a:srgbClr val="2D3191"/>
    <a:srgbClr val="E21D39"/>
    <a:srgbClr val="013B74"/>
    <a:srgbClr val="1E98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25" autoAdjust="0"/>
    <p:restoredTop sz="58729"/>
  </p:normalViewPr>
  <p:slideViewPr>
    <p:cSldViewPr snapToGrid="0" snapToObjects="1">
      <p:cViewPr varScale="1">
        <p:scale>
          <a:sx n="93" d="100"/>
          <a:sy n="93" d="100"/>
        </p:scale>
        <p:origin x="736" y="2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48F85-D446-2B45-B57A-C0A25DE936C4}" type="datetimeFigureOut">
              <a:rPr lang="en-US" smtClean="0"/>
              <a:t>3/8/21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08DEA-7264-264A-9AB1-2FE28E381D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820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Zowe</a:t>
            </a:r>
            <a:r>
              <a:rPr lang="en-US" dirty="0"/>
              <a:t> is owned and managed by the </a:t>
            </a:r>
            <a:r>
              <a:rPr lang="en-US" dirty="0" err="1"/>
              <a:t>linux</a:t>
            </a:r>
            <a:r>
              <a:rPr lang="en-US" dirty="0"/>
              <a:t> foundation, as part of the open mainframe project</a:t>
            </a:r>
          </a:p>
          <a:p>
            <a:endParaRPr lang="en-US" dirty="0"/>
          </a:p>
          <a:p>
            <a:r>
              <a:rPr lang="en-US" dirty="0"/>
              <a:t>&lt;Click&gt;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3902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jobs groups allows you to 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List jobs by prefix, owner or status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View a list of spool files</a:t>
            </a:r>
          </a:p>
          <a:p>
            <a:r>
              <a:rPr lang="en-US" dirty="0"/>
              <a:t>&lt;view&gt;</a:t>
            </a:r>
          </a:p>
          <a:p>
            <a:r>
              <a:rPr lang="en-US" dirty="0"/>
              <a:t>As well as content for an individual spool file</a:t>
            </a:r>
          </a:p>
          <a:p>
            <a:r>
              <a:rPr lang="en-US" dirty="0"/>
              <a:t>&lt;click&gt;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9365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With the </a:t>
            </a:r>
            <a:r>
              <a:rPr lang="en-US" dirty="0" err="1"/>
              <a:t>unix</a:t>
            </a:r>
            <a:r>
              <a:rPr lang="en-US" dirty="0"/>
              <a:t> system services group you can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Create directories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Upload files from your PC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As well as issue </a:t>
            </a:r>
            <a:r>
              <a:rPr lang="en-US" dirty="0" err="1"/>
              <a:t>unix</a:t>
            </a:r>
            <a:r>
              <a:rPr lang="en-US" dirty="0"/>
              <a:t> commands directly within USS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5504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Other core command groups allow you to issue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TSO commands, create and manage workflows</a:t>
            </a:r>
          </a:p>
          <a:p>
            <a:endParaRPr lang="en-US" dirty="0"/>
          </a:p>
          <a:p>
            <a:r>
              <a:rPr lang="en-US" dirty="0"/>
              <a:t>Bec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4251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Because the CLI is running on the user’s laptop it can be embedded and executed from other tools within the same machine</a:t>
            </a:r>
          </a:p>
          <a:p>
            <a:r>
              <a:rPr lang="en-US" dirty="0"/>
              <a:t>Such as those for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DevOps</a:t>
            </a:r>
          </a:p>
          <a:p>
            <a:r>
              <a:rPr lang="en-US" dirty="0"/>
              <a:t>CICD Pipelines</a:t>
            </a:r>
          </a:p>
          <a:p>
            <a:r>
              <a:rPr lang="en-US" dirty="0"/>
              <a:t>Automation scripts</a:t>
            </a:r>
          </a:p>
          <a:p>
            <a:r>
              <a:rPr lang="en-US" dirty="0"/>
              <a:t>And other scenarios where mainframe orchestration is required</a:t>
            </a:r>
          </a:p>
          <a:p>
            <a:r>
              <a:rPr lang="en-US" dirty="0"/>
              <a:t>This allows a developer familiar with their existing software suite to seamlessly use the </a:t>
            </a:r>
            <a:r>
              <a:rPr lang="en-US" dirty="0" err="1"/>
              <a:t>Zowe</a:t>
            </a:r>
            <a:r>
              <a:rPr lang="en-US" dirty="0"/>
              <a:t> CLI to perform mainframe tasks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All of this is done with encrypted communication using the laptop’s native credential store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9341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well as core capabilities </a:t>
            </a:r>
            <a:r>
              <a:rPr lang="en-US" dirty="0" err="1"/>
              <a:t>Zowe</a:t>
            </a:r>
            <a:r>
              <a:rPr lang="en-US" dirty="0"/>
              <a:t> CLI is built to be an extensible framework allowing additional plugins to be installed, such as those for 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 CICS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DB2 and other mainframe runtimes.</a:t>
            </a:r>
          </a:p>
          <a:p>
            <a:r>
              <a:rPr lang="en-US" dirty="0"/>
              <a:t>This is done using an extensible API so that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1554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Software vendors can built their own CLI plugins using these fully supported interfaces and extension points.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The </a:t>
            </a:r>
            <a:r>
              <a:rPr lang="en-US" dirty="0" err="1"/>
              <a:t>Zowe</a:t>
            </a:r>
            <a:r>
              <a:rPr lang="en-US" dirty="0"/>
              <a:t> conformance program is a certification process that issues badges to extensions who are built, packaged and execute using these APIs.</a:t>
            </a:r>
          </a:p>
          <a:p>
            <a:r>
              <a:rPr lang="en-US" dirty="0"/>
              <a:t>This ensures ensuring consistency of end user experience and compatibility between plugins</a:t>
            </a:r>
          </a:p>
          <a:p>
            <a:endParaRPr lang="en-US" dirty="0"/>
          </a:p>
          <a:p>
            <a:r>
              <a:rPr lang="en-US" dirty="0"/>
              <a:t>A number of extensions  are available from vendors including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 CA Endeavor, I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BM z/OS Connect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Phoenix Software EJES, and more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8476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 second  component to look at is the </a:t>
            </a:r>
            <a:r>
              <a:rPr lang="en-US" dirty="0" err="1"/>
              <a:t>Zowe</a:t>
            </a:r>
            <a:r>
              <a:rPr lang="en-US" dirty="0"/>
              <a:t> Explorer, an extension to the popular Visual Studio Code Integrated Development Environment.  </a:t>
            </a:r>
          </a:p>
          <a:p>
            <a:endParaRPr lang="en-US" dirty="0"/>
          </a:p>
          <a:p>
            <a:r>
              <a:rPr lang="en-US" dirty="0"/>
              <a:t>With the </a:t>
            </a:r>
            <a:r>
              <a:rPr lang="en-US" dirty="0" err="1"/>
              <a:t>Zowe</a:t>
            </a:r>
            <a:r>
              <a:rPr lang="en-US" dirty="0"/>
              <a:t> Explorer installed 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it can be launched from the </a:t>
            </a:r>
            <a:r>
              <a:rPr lang="en-US" dirty="0" err="1"/>
              <a:t>Zowe</a:t>
            </a:r>
            <a:r>
              <a:rPr lang="en-US" dirty="0"/>
              <a:t> icon in the VS Code sidebar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1772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Zowe</a:t>
            </a:r>
            <a:r>
              <a:rPr lang="en-US" dirty="0"/>
              <a:t> </a:t>
            </a:r>
            <a:r>
              <a:rPr lang="en-US" dirty="0" err="1"/>
              <a:t>Exolprer</a:t>
            </a:r>
            <a:r>
              <a:rPr lang="en-US" dirty="0"/>
              <a:t> has three navigator views for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Data sets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Unix System Services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And Jobs</a:t>
            </a:r>
          </a:p>
          <a:p>
            <a:endParaRPr lang="en-US" dirty="0"/>
          </a:p>
          <a:p>
            <a:r>
              <a:rPr lang="en-US" dirty="0"/>
              <a:t>Let’s take a quick tour of each one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1238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&lt;click&gt; The list of data sets can be filtered </a:t>
            </a:r>
          </a:p>
          <a:p>
            <a:r>
              <a:rPr lang="en-US" dirty="0"/>
              <a:t>&lt;click&gt; showing a tree view of that allows you to expand into the members of a partitioned data set, together with a pop-up menu of actions for create, rename, delete and more.</a:t>
            </a:r>
          </a:p>
          <a:p>
            <a:r>
              <a:rPr lang="en-US" dirty="0"/>
              <a:t>&lt;click&gt; The menu for a PDS member  allows you to </a:t>
            </a:r>
          </a:p>
          <a:p>
            <a:r>
              <a:rPr lang="en-US" dirty="0"/>
              <a:t>&lt;click&gt; submit submit it as a job </a:t>
            </a:r>
          </a:p>
          <a:p>
            <a:r>
              <a:rPr lang="en-US" dirty="0"/>
              <a:t>&lt;click&gt; which brings up a hyperlink with the job ID you can select to directly open its spool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7225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&lt;click&gt;</a:t>
            </a:r>
          </a:p>
          <a:p>
            <a:r>
              <a:rPr lang="en-US" dirty="0"/>
              <a:t>The jobs navigator allows you to filter by Owner and Prefix, or Job ID.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Jobs can be expanded to see their spool files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Which are opened in the editor area, allowing you to use VS code features such as searching for strings or navigate the spool file using the overview pane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228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Its goal is to provide a platform for access to the mainframe using tools that are </a:t>
            </a:r>
          </a:p>
          <a:p>
            <a:r>
              <a:rPr lang="en-US" dirty="0"/>
              <a:t>&lt;click to animate text&gt;</a:t>
            </a:r>
          </a:p>
          <a:p>
            <a:r>
              <a:rPr lang="en-US" dirty="0"/>
              <a:t>Open</a:t>
            </a:r>
          </a:p>
          <a:p>
            <a:r>
              <a:rPr lang="en-US" dirty="0"/>
              <a:t>Simple</a:t>
            </a:r>
          </a:p>
          <a:p>
            <a:r>
              <a:rPr lang="en-US" dirty="0"/>
              <a:t>Familiar</a:t>
            </a:r>
          </a:p>
          <a:p>
            <a:endParaRPr lang="en-US" dirty="0"/>
          </a:p>
          <a:p>
            <a:r>
              <a:rPr lang="en-US" dirty="0"/>
              <a:t>&lt;click to introduce red border around </a:t>
            </a:r>
            <a:r>
              <a:rPr lang="en-US" dirty="0" err="1"/>
              <a:t>zowe.org</a:t>
            </a:r>
            <a:r>
              <a:rPr lang="en-US" dirty="0"/>
              <a:t> graphic&gt;</a:t>
            </a:r>
          </a:p>
          <a:p>
            <a:r>
              <a:rPr lang="en-US" dirty="0"/>
              <a:t>Information about </a:t>
            </a:r>
            <a:r>
              <a:rPr lang="en-US" dirty="0" err="1"/>
              <a:t>Zowe</a:t>
            </a:r>
            <a:r>
              <a:rPr lang="en-US" dirty="0"/>
              <a:t> can be found at </a:t>
            </a:r>
            <a:r>
              <a:rPr lang="en-US" dirty="0" err="1"/>
              <a:t>zowe.org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2781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&lt;click&gt;</a:t>
            </a:r>
          </a:p>
          <a:p>
            <a:r>
              <a:rPr lang="en-US" dirty="0"/>
              <a:t>The top level USS directory can be set as a filter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And the navigator lets you expand into directories showing sub directories and files.  </a:t>
            </a:r>
          </a:p>
          <a:p>
            <a:r>
              <a:rPr lang="en-US" dirty="0"/>
              <a:t>The pop-up menu of actions includes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The ability to upload files from your PC directly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As well as open files in the editor area allowing you to make changes that get saved directly back to the mainframe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3129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&lt;click&gt;</a:t>
            </a:r>
          </a:p>
          <a:p>
            <a:r>
              <a:rPr lang="en-US" dirty="0"/>
              <a:t>The </a:t>
            </a:r>
            <a:r>
              <a:rPr lang="en-US" dirty="0" err="1"/>
              <a:t>Zowe</a:t>
            </a:r>
            <a:r>
              <a:rPr lang="en-US" dirty="0"/>
              <a:t> Explorer is an example of where a user who is already familiar with VS Code is able work with mainframe data directly from within their IDE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Viewing and editing files alongside other VS code plugins such as rich language editors or debuggers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Creating a powerful modern extensible tools workbench to enhance mainframe productivity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3442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third component to look at is the the </a:t>
            </a:r>
            <a:r>
              <a:rPr lang="en-US" dirty="0" err="1"/>
              <a:t>Zowe</a:t>
            </a:r>
            <a:r>
              <a:rPr lang="en-US" dirty="0"/>
              <a:t> desktop</a:t>
            </a:r>
          </a:p>
          <a:p>
            <a:r>
              <a:rPr lang="en-US" dirty="0"/>
              <a:t>allows access to mainframe data and services using nothing more than a standard web browser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Users log into the desktop with their TSO user ID and password.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0063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Once logged into the </a:t>
            </a:r>
            <a:r>
              <a:rPr lang="en-US" dirty="0" err="1"/>
              <a:t>Zowe</a:t>
            </a:r>
            <a:r>
              <a:rPr lang="en-US" dirty="0"/>
              <a:t> desktop a flyout menu shows a list of the desktop’s available applications. 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Frequently opened ones can be pinned to the bottom task bar, which includes a File Editor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7524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File Editor lets you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 navigate USS directories and files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 together with an editor pane that allows you to view and edit files.</a:t>
            </a:r>
          </a:p>
          <a:p>
            <a:r>
              <a:rPr lang="en-US" dirty="0"/>
              <a:t>syntax highlighting is provided for a number of files types which auto detects based on file extension </a:t>
            </a:r>
          </a:p>
          <a:p>
            <a:r>
              <a:rPr lang="en-US" dirty="0"/>
              <a:t>&lt;click&gt;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7236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but can also be manually selected to choose from a wide range of content types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4378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pop-up menu in the navigator tree has actions for , </a:t>
            </a:r>
            <a:r>
              <a:rPr lang="en-US" dirty="0" err="1"/>
              <a:t>cutcopy</a:t>
            </a:r>
            <a:r>
              <a:rPr lang="en-US" dirty="0"/>
              <a:t> and paste, in-place rename,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2841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ability to set file tags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6557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well as change ownership and permissions of files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and directories which allows recursive updates.  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As well as working with USS the navigator and also work with data sets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9175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&lt;click&gt;</a:t>
            </a:r>
          </a:p>
          <a:p>
            <a:r>
              <a:rPr lang="en-US" dirty="0"/>
              <a:t>This allows you to filter by high level qualifier to show data sets and their members.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The file editor includes syntax highlighting for JCL, REXX, assembler and other traditional mainframe languages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As well as rich GUI apps, the </a:t>
            </a:r>
            <a:r>
              <a:rPr lang="en-US" dirty="0" err="1"/>
              <a:t>Zowe</a:t>
            </a:r>
            <a:r>
              <a:rPr lang="en-US" dirty="0"/>
              <a:t> desktop includes more traditional mainframe interfaces, such as its 3270 emulator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4121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Including links to downloads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5005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From this you can work with TSO, ISPF, SDSF, RACF, and familiar commands.</a:t>
            </a:r>
          </a:p>
          <a:p>
            <a:endParaRPr lang="en-US" dirty="0"/>
          </a:p>
          <a:p>
            <a:r>
              <a:rPr lang="en-US" dirty="0" err="1"/>
              <a:t>Zowe</a:t>
            </a:r>
            <a:r>
              <a:rPr lang="en-US" dirty="0"/>
              <a:t> </a:t>
            </a:r>
            <a:r>
              <a:rPr lang="en-US" dirty="0" err="1"/>
              <a:t>deskop</a:t>
            </a:r>
            <a:r>
              <a:rPr lang="en-US" dirty="0"/>
              <a:t> apps are opened side by side, allowing you to perform mainframe tasks with your preferred tool of choice.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39227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Apps running in the desktop are connected to each other in a number of ways.</a:t>
            </a:r>
          </a:p>
          <a:p>
            <a:endParaRPr lang="en-US" dirty="0"/>
          </a:p>
          <a:p>
            <a:r>
              <a:rPr lang="en-US" dirty="0"/>
              <a:t>They work under the initial logon credentials so the user only has to enter their password once when operating desktop apps, also known as single sign-on which can operate with extended security processes such as multi-factor authentication or client side x509 certificates.  </a:t>
            </a:r>
          </a:p>
          <a:p>
            <a:endParaRPr lang="en-US" dirty="0"/>
          </a:p>
          <a:p>
            <a:r>
              <a:rPr lang="en-US" dirty="0"/>
              <a:t>Apps share the same certificate to encrypt data and within the desktop are able to register endpoints to communicate with each other allowing app to app launching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444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App to app launching provides the ability for apps to notify each other, send requests, and interact with desktop services such as persistence</a:t>
            </a:r>
          </a:p>
          <a:p>
            <a:endParaRPr lang="en-US" dirty="0"/>
          </a:p>
          <a:p>
            <a:r>
              <a:rPr lang="en-US" dirty="0"/>
              <a:t>As an example of app to app communication</a:t>
            </a:r>
          </a:p>
          <a:p>
            <a:r>
              <a:rPr lang="en-US" dirty="0"/>
              <a:t>&lt;click&gt;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1003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JES Explorer app on its own can be used to filter and find jobs to view their spool files and issue commands.</a:t>
            </a:r>
          </a:p>
          <a:p>
            <a:endParaRPr lang="en-US" dirty="0"/>
          </a:p>
          <a:p>
            <a:r>
              <a:rPr lang="en-US" dirty="0"/>
              <a:t>Running in the </a:t>
            </a:r>
            <a:r>
              <a:rPr lang="en-US" dirty="0" err="1"/>
              <a:t>Zowe</a:t>
            </a:r>
            <a:r>
              <a:rPr lang="en-US" dirty="0"/>
              <a:t> desktop it publishes endpoints for its services, which allows the scenario of a user submitting some JCL in the File Editor app, to then have the JES Explorer be opened in the context of the submitted job ID.  </a:t>
            </a:r>
          </a:p>
          <a:p>
            <a:endParaRPr lang="en-US" dirty="0"/>
          </a:p>
          <a:p>
            <a:r>
              <a:rPr lang="en-US" dirty="0"/>
              <a:t>App to app communication in the desktop allows the end user experience to be greater than the sum of the parts of each app, providing a smooth transition and hand off of data and context for joined up tasks between desktop plugins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74723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Zowe</a:t>
            </a:r>
            <a:r>
              <a:rPr lang="en-US" dirty="0"/>
              <a:t> desktop includes utilities to switch languages,  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Change the user’s TSO password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as well as personalization which provides the ability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17836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change the color theme and icon sizes for the desktop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38203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Together with the ability to set a custom desktop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34988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Zowe</a:t>
            </a:r>
            <a:r>
              <a:rPr lang="en-US" dirty="0"/>
              <a:t> desktop apps aren’t restricted to run as tiles, and can be opened in a new browser tab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07887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When they can be used like any other web page in the browser.</a:t>
            </a:r>
          </a:p>
          <a:p>
            <a:endParaRPr lang="en-US" dirty="0"/>
          </a:p>
          <a:p>
            <a:r>
              <a:rPr lang="en-US" dirty="0"/>
              <a:t>A good use of this is for </a:t>
            </a:r>
            <a:r>
              <a:rPr lang="en-US" dirty="0" err="1"/>
              <a:t>mainframers</a:t>
            </a:r>
            <a:r>
              <a:rPr lang="en-US" dirty="0"/>
              <a:t> who are comfortable with 3270 interfaces, who can launch the emulator in a browser tab and access their mainframe without the need for any host emulation software on their laptop.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2752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good way to think of the </a:t>
            </a:r>
            <a:r>
              <a:rPr lang="en-US" dirty="0" err="1"/>
              <a:t>Zowe</a:t>
            </a:r>
            <a:r>
              <a:rPr lang="en-US" dirty="0"/>
              <a:t> desktop and its apps is like a mobile phone.</a:t>
            </a:r>
          </a:p>
          <a:p>
            <a:endParaRPr lang="en-US" dirty="0"/>
          </a:p>
          <a:p>
            <a:r>
              <a:rPr lang="en-US" dirty="0"/>
              <a:t>Both come with a great set of base apps, but also have the ability to extend through additional marketplace extensions </a:t>
            </a:r>
          </a:p>
          <a:p>
            <a:r>
              <a:rPr lang="en-US" dirty="0"/>
              <a:t> </a:t>
            </a:r>
          </a:p>
          <a:p>
            <a:r>
              <a:rPr lang="en-US" dirty="0" err="1"/>
              <a:t>Zowe</a:t>
            </a:r>
            <a:r>
              <a:rPr lang="en-US" dirty="0"/>
              <a:t> desktop extension plugins can be provided by software vendors or even customers themselves and the </a:t>
            </a:r>
            <a:r>
              <a:rPr lang="en-US" dirty="0" err="1"/>
              <a:t>Zowe</a:t>
            </a:r>
            <a:r>
              <a:rPr lang="en-US" dirty="0"/>
              <a:t> extender documentation provides open source samples of how to do this together with extensive SDK documentation.  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Software vendors can apply for a </a:t>
            </a:r>
            <a:r>
              <a:rPr lang="en-US" dirty="0" err="1"/>
              <a:t>Zowe</a:t>
            </a:r>
            <a:r>
              <a:rPr lang="en-US" dirty="0"/>
              <a:t> conformance badge to demonstrate their plugin is built to a set of defined APIs for interoperability and end user consistency.  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Examples of this are Rocket </a:t>
            </a:r>
            <a:r>
              <a:rPr lang="en-US" dirty="0" err="1"/>
              <a:t>BlueZone</a:t>
            </a:r>
            <a:r>
              <a:rPr lang="en-US" dirty="0"/>
              <a:t> web,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And </a:t>
            </a:r>
            <a:r>
              <a:rPr lang="en-US" dirty="0" err="1"/>
              <a:t>Segus</a:t>
            </a:r>
            <a:r>
              <a:rPr lang="en-US" dirty="0"/>
              <a:t> Engineering SQL Workload Expert for DB2 z/OS.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7376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documentation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32112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Underpinning 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Zowe's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core capabilities is a powerful API Mediation Layer based on Netflix 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Zuul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technology. This provides a catalog of API services on the mainframe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E08DEA-7264-264A-9AB1-2FE28E381D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603938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allowing a user to actually browse and explore them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E08DEA-7264-264A-9AB1-2FE28E381D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066097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well as experiment with their capabilities in place</a:t>
            </a:r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E08DEA-7264-264A-9AB1-2FE28E381D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377082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viewing the query results.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actually allows developers and system programmers to write their own client applications sitting on top of this benefiting from its features such as single sign-on, high availability and more.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7044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API Mediation Layer is the engine that provides all of these services, the sister components: the CLI, the 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Zowe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Explorer and the 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Zowe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desktop.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719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A1A23CD6-F4F2-FD42-BCD1-C00CB427B6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you've seen, 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Zowe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provides base capabilities in its core to allow 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mainframers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from all generations to enjoy access to the platform to a wide number of form factors. At its heart are open source ideas to embrace API's extensibility plug-in based architecture, certification program for vendors. 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 than the technology however, 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Zowe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a vibrant community with participation from many software vendors, customers, students, open source advocates, IT professionals from across the globe.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you'd like to join us, please visit 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zowe.org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1711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technical blogs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636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well as </a:t>
            </a:r>
            <a:r>
              <a:rPr lang="en-US" dirty="0" err="1"/>
              <a:t>github</a:t>
            </a:r>
            <a:r>
              <a:rPr lang="en-US" dirty="0"/>
              <a:t> repositories where all of </a:t>
            </a:r>
            <a:r>
              <a:rPr lang="en-US" dirty="0" err="1"/>
              <a:t>Zowe’s</a:t>
            </a:r>
            <a:r>
              <a:rPr lang="en-US" dirty="0"/>
              <a:t> open source code is developed and maintained by its community of committers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2591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Zowe</a:t>
            </a:r>
            <a:r>
              <a:rPr lang="en-US" dirty="0"/>
              <a:t> is composed of four main components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A command line interface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A visual studio code extension known as the </a:t>
            </a:r>
            <a:r>
              <a:rPr lang="en-US" dirty="0" err="1"/>
              <a:t>Zowe</a:t>
            </a:r>
            <a:r>
              <a:rPr lang="en-US" dirty="0"/>
              <a:t> Explorer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A web user interface accessible through a desktop browser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And a powerful API Mediation Layer</a:t>
            </a:r>
          </a:p>
          <a:p>
            <a:endParaRPr lang="en-US" dirty="0"/>
          </a:p>
          <a:p>
            <a:r>
              <a:rPr lang="en-US" dirty="0"/>
              <a:t>Let’s look at each of these in more detail.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481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command user interface, or CLI, allows a user to issue commands from their PC to directly operate and manage their mainframe.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CLI commands are broken down into groups.  The core set includes groups to work with </a:t>
            </a:r>
          </a:p>
          <a:p>
            <a:r>
              <a:rPr lang="en-US" dirty="0"/>
              <a:t>&lt;click&gt;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9975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Data sets, where you can 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list data sets for a file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List the members of a PDS</a:t>
            </a:r>
          </a:p>
          <a:p>
            <a:r>
              <a:rPr lang="en-US" dirty="0"/>
              <a:t>&lt;click&gt;</a:t>
            </a:r>
          </a:p>
          <a:p>
            <a:r>
              <a:rPr lang="en-US" dirty="0"/>
              <a:t>download members to your PC </a:t>
            </a:r>
          </a:p>
          <a:p>
            <a:r>
              <a:rPr lang="en-US" dirty="0"/>
              <a:t>&lt;</a:t>
            </a:r>
            <a:r>
              <a:rPr lang="en-US" dirty="0" err="1"/>
              <a:t>clicl</a:t>
            </a:r>
            <a:r>
              <a:rPr lang="en-US" dirty="0"/>
              <a:t>&gt;</a:t>
            </a:r>
          </a:p>
          <a:p>
            <a:r>
              <a:rPr lang="en-US" dirty="0"/>
              <a:t>And submit job control language data sets to the JES queue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08DEA-7264-264A-9AB1-2FE28E381D9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26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931165" y="1383976"/>
            <a:ext cx="7296911" cy="1921788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dirty="0"/>
              <a:t>Click to Edit Title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931165" y="3216505"/>
            <a:ext cx="7296912" cy="4031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dirty="0"/>
              <a:t>Name /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274183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0226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931165" y="1383976"/>
            <a:ext cx="7296911" cy="1921788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dirty="0"/>
              <a:t>Click to Edit Title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931165" y="3216505"/>
            <a:ext cx="7296912" cy="4031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dirty="0"/>
              <a:t>Name /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434251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1951" y="1447799"/>
            <a:ext cx="8245009" cy="3146823"/>
          </a:xfrm>
          <a:prstGeom prst="rect">
            <a:avLst/>
          </a:prstGeom>
        </p:spPr>
        <p:txBody>
          <a:bodyPr/>
          <a:lstStyle>
            <a:lvl1pPr>
              <a:buClr>
                <a:srgbClr val="2A7DE1"/>
              </a:buClr>
              <a:defRPr sz="2800">
                <a:latin typeface="Arial"/>
                <a:cs typeface="Arial"/>
              </a:defRPr>
            </a:lvl1pPr>
            <a:lvl2pPr>
              <a:buClr>
                <a:srgbClr val="2A7DE1"/>
              </a:buClr>
              <a:defRPr sz="2400">
                <a:latin typeface="Arial"/>
                <a:cs typeface="Arial"/>
              </a:defRPr>
            </a:lvl2pPr>
            <a:lvl3pPr>
              <a:buClr>
                <a:srgbClr val="2A7DE1"/>
              </a:buClr>
              <a:defRPr sz="2000">
                <a:latin typeface="Arial"/>
                <a:cs typeface="Arial"/>
              </a:defRPr>
            </a:lvl3pPr>
            <a:lvl4pPr>
              <a:buClr>
                <a:srgbClr val="2A7DE1"/>
              </a:buClr>
              <a:defRPr>
                <a:latin typeface="Arial"/>
                <a:cs typeface="Arial"/>
              </a:defRPr>
            </a:lvl4pPr>
            <a:lvl5pPr>
              <a:buClr>
                <a:srgbClr val="2A7DE1"/>
              </a:buCl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</a:t>
            </a:r>
            <a:r>
              <a:rPr lang="en-CA" dirty="0" err="1"/>
              <a:t>levelv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993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sight, text,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1"/>
          <p:cNvSpPr>
            <a:spLocks noGrp="1"/>
          </p:cNvSpPr>
          <p:nvPr>
            <p:ph sz="quarter" idx="17"/>
          </p:nvPr>
        </p:nvSpPr>
        <p:spPr>
          <a:xfrm>
            <a:off x="4572000" y="0"/>
            <a:ext cx="2286000" cy="2571750"/>
          </a:xfrm>
          <a:solidFill>
            <a:schemeClr val="accent2"/>
          </a:solidFill>
          <a:ln>
            <a:noFill/>
          </a:ln>
        </p:spPr>
        <p:txBody>
          <a:bodyPr lIns="219456" tIns="201168" rIns="228600" bIns="2286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8"/>
          </p:nvPr>
        </p:nvSpPr>
        <p:spPr>
          <a:xfrm>
            <a:off x="6858000" y="0"/>
            <a:ext cx="2286000" cy="2571750"/>
          </a:xfrm>
          <a:solidFill>
            <a:srgbClr val="061F80"/>
          </a:solidFill>
          <a:ln>
            <a:noFill/>
          </a:ln>
        </p:spPr>
        <p:txBody>
          <a:bodyPr lIns="219456" tIns="201168" rIns="228600" bIns="2286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9"/>
          </p:nvPr>
        </p:nvSpPr>
        <p:spPr>
          <a:xfrm>
            <a:off x="4572000" y="2570163"/>
            <a:ext cx="4572000" cy="2573337"/>
          </a:xfrm>
          <a:solidFill>
            <a:srgbClr val="0530AD"/>
          </a:solidFill>
          <a:ln>
            <a:noFill/>
          </a:ln>
        </p:spPr>
        <p:txBody>
          <a:bodyPr lIns="219456" tIns="201168" rIns="228600" bIns="2286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210312" y="201168"/>
            <a:ext cx="4142232" cy="804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"/>
          <p:cNvSpPr>
            <a:spLocks noGrp="1"/>
          </p:cNvSpPr>
          <p:nvPr>
            <p:ph type="body" sz="quarter" idx="13"/>
          </p:nvPr>
        </p:nvSpPr>
        <p:spPr>
          <a:xfrm>
            <a:off x="219456" y="1243584"/>
            <a:ext cx="4123944" cy="32522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689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8250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8" r:id="rId2"/>
    <p:sldLayoutId id="2147483657" r:id="rId3"/>
    <p:sldLayoutId id="2147483656" r:id="rId4"/>
    <p:sldLayoutId id="2147483663" r:id="rId5"/>
  </p:sldLayoutIdLst>
  <p:txStyles>
    <p:titleStyle>
      <a:lvl1pPr algn="l" defTabSz="457200" rtl="0" eaLnBrk="1" latinLnBrk="0" hangingPunct="1">
        <a:spcBef>
          <a:spcPct val="0"/>
        </a:spcBef>
        <a:buNone/>
        <a:defRPr sz="380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inuxfoundation.org/terms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://www.linuxfoundation.org/privacy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openmainframeproject.org/wp-content/uploads/sites/11/2019/06/Open-Mainframe-Project-Marketing-and-Branding-Guidelines.pdf" TargetMode="External"/><Relationship Id="rId5" Type="http://schemas.openxmlformats.org/officeDocument/2006/relationships/hyperlink" Target="https://www.linuxfoundation.org/trademark-usage" TargetMode="External"/><Relationship Id="rId10" Type="http://schemas.openxmlformats.org/officeDocument/2006/relationships/image" Target="../media/image4.svg"/><Relationship Id="rId4" Type="http://schemas.openxmlformats.org/officeDocument/2006/relationships/image" Target="../media/image2.svg"/><Relationship Id="rId9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3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6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8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9.xml"/><Relationship Id="rId5" Type="http://schemas.openxmlformats.org/officeDocument/2006/relationships/image" Target="../media/image38.png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0.xml"/><Relationship Id="rId5" Type="http://schemas.openxmlformats.org/officeDocument/2006/relationships/image" Target="../media/image38.png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1.xml"/><Relationship Id="rId5" Type="http://schemas.openxmlformats.org/officeDocument/2006/relationships/image" Target="../media/image38.png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2.xml"/><Relationship Id="rId5" Type="http://schemas.openxmlformats.org/officeDocument/2006/relationships/image" Target="../media/image38.png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3.xml"/><Relationship Id="rId5" Type="http://schemas.openxmlformats.org/officeDocument/2006/relationships/image" Target="../media/image38.png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4.xml"/><Relationship Id="rId5" Type="http://schemas.openxmlformats.org/officeDocument/2006/relationships/image" Target="../media/image38.png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5.xml"/><Relationship Id="rId5" Type="http://schemas.openxmlformats.org/officeDocument/2006/relationships/image" Target="../media/image38.png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6.xml"/><Relationship Id="rId5" Type="http://schemas.openxmlformats.org/officeDocument/2006/relationships/image" Target="../media/image38.png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7.xml"/><Relationship Id="rId5" Type="http://schemas.openxmlformats.org/officeDocument/2006/relationships/image" Target="../media/image38.png"/><Relationship Id="rId4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8.xml"/><Relationship Id="rId5" Type="http://schemas.openxmlformats.org/officeDocument/2006/relationships/image" Target="../media/image38.png"/><Relationship Id="rId4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7" Type="http://schemas.openxmlformats.org/officeDocument/2006/relationships/image" Target="../media/image58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9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0.xml"/><Relationship Id="rId4" Type="http://schemas.openxmlformats.org/officeDocument/2006/relationships/image" Target="../media/image6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1.xml"/><Relationship Id="rId4" Type="http://schemas.openxmlformats.org/officeDocument/2006/relationships/image" Target="../media/image6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Relationship Id="rId4" Type="http://schemas.openxmlformats.org/officeDocument/2006/relationships/image" Target="../media/image6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B478DE8-6CCA-874F-9A6E-B801FB6E7FE3}"/>
              </a:ext>
            </a:extLst>
          </p:cNvPr>
          <p:cNvSpPr/>
          <p:nvPr/>
        </p:nvSpPr>
        <p:spPr>
          <a:xfrm>
            <a:off x="180793" y="485566"/>
            <a:ext cx="8782413" cy="238493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utoShape 4">
            <a:extLst>
              <a:ext uri="{FF2B5EF4-FFF2-40B4-BE49-F238E27FC236}">
                <a16:creationId xmlns:a16="http://schemas.microsoft.com/office/drawing/2014/main" id="{35D98C45-52A0-1A44-AA87-2FD963009D9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397009" y="333166"/>
            <a:ext cx="16764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6">
            <a:extLst>
              <a:ext uri="{FF2B5EF4-FFF2-40B4-BE49-F238E27FC236}">
                <a16:creationId xmlns:a16="http://schemas.microsoft.com/office/drawing/2014/main" id="{CD48D2FC-452C-7547-BA88-1AD7CF1942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49409" y="485566"/>
            <a:ext cx="16764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10">
            <a:extLst>
              <a:ext uri="{FF2B5EF4-FFF2-40B4-BE49-F238E27FC236}">
                <a16:creationId xmlns:a16="http://schemas.microsoft.com/office/drawing/2014/main" id="{910AE475-A05B-4742-87F3-CE44E1ED45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397009" y="170476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D7BCC093-F79D-AB49-A08E-98B3C521E0C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49409" y="185716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E41FE95-784E-944B-BCD1-5B7BEFCFF6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52989" y="701420"/>
            <a:ext cx="4378165" cy="195322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062D371-373D-DE47-BDF8-91A08FBFAD7F}"/>
              </a:ext>
            </a:extLst>
          </p:cNvPr>
          <p:cNvSpPr/>
          <p:nvPr/>
        </p:nvSpPr>
        <p:spPr>
          <a:xfrm>
            <a:off x="221151" y="2942480"/>
            <a:ext cx="8782414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Open Mainframe Project. a Linux Foundation Project. All Rights Reserved. The Linux Foundation has registered trademarks and uses trademarks. For a list of trademarks of The Linux Foundation, please see our </a:t>
            </a:r>
            <a:r>
              <a:rPr lang="en-GB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Trademark Usage</a:t>
            </a:r>
            <a:r>
              <a:rPr lang="en-GB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page. Please refer to </a:t>
            </a:r>
            <a:r>
              <a:rPr lang="en-GB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Marketing and Branding Guidelines</a:t>
            </a:r>
            <a:r>
              <a:rPr lang="en-GB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for name usage guidelines. Linux is a registered trademark of Linus Torvalds. </a:t>
            </a:r>
            <a:r>
              <a:rPr lang="en-GB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Privacy Policy</a:t>
            </a:r>
            <a:r>
              <a:rPr lang="en-GB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and </a:t>
            </a:r>
            <a:r>
              <a:rPr lang="en-GB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Terms of Use</a:t>
            </a:r>
            <a:endParaRPr lang="en-GB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en-US" altLang="zh-CN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Zowe</a:t>
            </a:r>
            <a:r>
              <a:rPr lang="en-US" altLang="zh-CN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™, the </a:t>
            </a:r>
            <a:r>
              <a:rPr lang="en-US" altLang="zh-CN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Zowe</a:t>
            </a:r>
            <a:r>
              <a:rPr lang="en-US" altLang="zh-CN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 logo and the Open Mainframe Project are trademarks of The Linux Foundation.</a:t>
            </a:r>
            <a:endParaRPr lang="en-US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AutoShape 2" descr="Linux Foundation">
            <a:extLst>
              <a:ext uri="{FF2B5EF4-FFF2-40B4-BE49-F238E27FC236}">
                <a16:creationId xmlns:a16="http://schemas.microsoft.com/office/drawing/2014/main" id="{AC7D467E-189A-D149-A58A-F87B80136DB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01809" y="200956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B83425C-1EC8-B548-AFE4-E55986A468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10561" y="917948"/>
            <a:ext cx="4101235" cy="135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01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7410">
        <p:fade/>
      </p:transition>
    </mc:Choice>
    <mc:Fallback xmlns="">
      <p:transition spd="med" advTm="1741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4F97DE-2A1A-3B49-9581-5D7DEF061B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4599" y="108162"/>
            <a:ext cx="6340644" cy="492717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4C3A579-A93E-3342-8789-D8908017DF10}"/>
              </a:ext>
            </a:extLst>
          </p:cNvPr>
          <p:cNvSpPr txBox="1">
            <a:spLocks/>
          </p:cNvSpPr>
          <p:nvPr/>
        </p:nvSpPr>
        <p:spPr>
          <a:xfrm>
            <a:off x="132348" y="2004081"/>
            <a:ext cx="3457253" cy="113533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80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3600" dirty="0">
                <a:latin typeface="Arial" panose="020B0604020202020204" pitchFamily="34" charset="0"/>
                <a:ea typeface="Menlo" panose="020B0609030804020204" pitchFamily="49" charset="0"/>
                <a:cs typeface="Arial" panose="020B0604020202020204" pitchFamily="34" charset="0"/>
              </a:rPr>
              <a:t>Data sets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6DFB77D-455F-3E4A-ABA4-04231CBF8045}"/>
              </a:ext>
            </a:extLst>
          </p:cNvPr>
          <p:cNvSpPr/>
          <p:nvPr/>
        </p:nvSpPr>
        <p:spPr>
          <a:xfrm>
            <a:off x="2490537" y="238799"/>
            <a:ext cx="5618741" cy="531222"/>
          </a:xfrm>
          <a:prstGeom prst="rect">
            <a:avLst/>
          </a:prstGeom>
          <a:solidFill>
            <a:schemeClr val="tx1">
              <a:alpha val="25000"/>
            </a:schemeClr>
          </a:solidFill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E047858-719C-B64B-821B-308536DAA269}"/>
              </a:ext>
            </a:extLst>
          </p:cNvPr>
          <p:cNvSpPr/>
          <p:nvPr/>
        </p:nvSpPr>
        <p:spPr>
          <a:xfrm>
            <a:off x="2490538" y="685800"/>
            <a:ext cx="5618742" cy="697831"/>
          </a:xfrm>
          <a:prstGeom prst="rect">
            <a:avLst/>
          </a:prstGeom>
          <a:solidFill>
            <a:schemeClr val="tx1">
              <a:alpha val="25000"/>
            </a:schemeClr>
          </a:solidFill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CACBA5-5084-B247-8749-A9648B7B6CF2}"/>
              </a:ext>
            </a:extLst>
          </p:cNvPr>
          <p:cNvSpPr/>
          <p:nvPr/>
        </p:nvSpPr>
        <p:spPr>
          <a:xfrm>
            <a:off x="2490537" y="1301243"/>
            <a:ext cx="5642804" cy="1706652"/>
          </a:xfrm>
          <a:prstGeom prst="rect">
            <a:avLst/>
          </a:prstGeom>
          <a:solidFill>
            <a:schemeClr val="tx1">
              <a:alpha val="25000"/>
            </a:schemeClr>
          </a:solidFill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339ABBB-D3E4-8941-BF47-D953194900C3}"/>
              </a:ext>
            </a:extLst>
          </p:cNvPr>
          <p:cNvSpPr/>
          <p:nvPr/>
        </p:nvSpPr>
        <p:spPr>
          <a:xfrm>
            <a:off x="2490535" y="3007895"/>
            <a:ext cx="5618745" cy="834360"/>
          </a:xfrm>
          <a:prstGeom prst="rect">
            <a:avLst/>
          </a:prstGeom>
          <a:solidFill>
            <a:schemeClr val="tx1">
              <a:alpha val="25000"/>
            </a:schemeClr>
          </a:solidFill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2170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4142">
        <p:fade/>
      </p:transition>
    </mc:Choice>
    <mc:Fallback xmlns="">
      <p:transition spd="med" advTm="1414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2D09C5-C690-8140-9DDE-1B68466869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9445" y="108286"/>
            <a:ext cx="6335639" cy="487052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4C3A579-A93E-3342-8789-D8908017DF10}"/>
              </a:ext>
            </a:extLst>
          </p:cNvPr>
          <p:cNvSpPr txBox="1">
            <a:spLocks/>
          </p:cNvSpPr>
          <p:nvPr/>
        </p:nvSpPr>
        <p:spPr>
          <a:xfrm>
            <a:off x="132348" y="2004081"/>
            <a:ext cx="3457253" cy="113533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80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3600" dirty="0">
                <a:latin typeface="Arial" panose="020B0604020202020204" pitchFamily="34" charset="0"/>
                <a:ea typeface="Menlo" panose="020B0609030804020204" pitchFamily="49" charset="0"/>
                <a:cs typeface="Arial" panose="020B0604020202020204" pitchFamily="34" charset="0"/>
              </a:rPr>
              <a:t>Jobs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6DFB77D-455F-3E4A-ABA4-04231CBF8045}"/>
              </a:ext>
            </a:extLst>
          </p:cNvPr>
          <p:cNvSpPr/>
          <p:nvPr/>
        </p:nvSpPr>
        <p:spPr>
          <a:xfrm>
            <a:off x="2435383" y="164690"/>
            <a:ext cx="5673896" cy="436889"/>
          </a:xfrm>
          <a:prstGeom prst="rect">
            <a:avLst/>
          </a:prstGeom>
          <a:solidFill>
            <a:schemeClr val="tx1">
              <a:alpha val="25000"/>
            </a:schemeClr>
          </a:solidFill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E047858-719C-B64B-821B-308536DAA269}"/>
              </a:ext>
            </a:extLst>
          </p:cNvPr>
          <p:cNvSpPr/>
          <p:nvPr/>
        </p:nvSpPr>
        <p:spPr>
          <a:xfrm>
            <a:off x="2459445" y="604999"/>
            <a:ext cx="5673896" cy="695028"/>
          </a:xfrm>
          <a:prstGeom prst="rect">
            <a:avLst/>
          </a:prstGeom>
          <a:solidFill>
            <a:schemeClr val="tx1">
              <a:alpha val="25000"/>
            </a:schemeClr>
          </a:solidFill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CACBA5-5084-B247-8749-A9648B7B6CF2}"/>
              </a:ext>
            </a:extLst>
          </p:cNvPr>
          <p:cNvSpPr/>
          <p:nvPr/>
        </p:nvSpPr>
        <p:spPr>
          <a:xfrm>
            <a:off x="2435383" y="1300027"/>
            <a:ext cx="6335638" cy="3584794"/>
          </a:xfrm>
          <a:prstGeom prst="rect">
            <a:avLst/>
          </a:prstGeom>
          <a:solidFill>
            <a:schemeClr val="tx1">
              <a:alpha val="25000"/>
            </a:schemeClr>
          </a:solidFill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072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2371">
        <p:fade/>
      </p:transition>
    </mc:Choice>
    <mc:Fallback xmlns="">
      <p:transition spd="med" advTm="1237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65ACAD-31AD-2149-803A-E7438D682E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2178" y="82344"/>
            <a:ext cx="6968430" cy="497881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4C3A579-A93E-3342-8789-D8908017DF10}"/>
              </a:ext>
            </a:extLst>
          </p:cNvPr>
          <p:cNvSpPr txBox="1">
            <a:spLocks/>
          </p:cNvSpPr>
          <p:nvPr/>
        </p:nvSpPr>
        <p:spPr>
          <a:xfrm>
            <a:off x="132348" y="2004081"/>
            <a:ext cx="3457253" cy="113533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80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3600" dirty="0">
                <a:latin typeface="Arial" panose="020B0604020202020204" pitchFamily="34" charset="0"/>
                <a:ea typeface="Menlo" panose="020B0609030804020204" pitchFamily="49" charset="0"/>
                <a:cs typeface="Arial" panose="020B0604020202020204" pitchFamily="34" charset="0"/>
              </a:rPr>
              <a:t>USS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6DFB77D-455F-3E4A-ABA4-04231CBF8045}"/>
              </a:ext>
            </a:extLst>
          </p:cNvPr>
          <p:cNvSpPr/>
          <p:nvPr/>
        </p:nvSpPr>
        <p:spPr>
          <a:xfrm>
            <a:off x="1812178" y="168706"/>
            <a:ext cx="6968430" cy="517094"/>
          </a:xfrm>
          <a:prstGeom prst="rect">
            <a:avLst/>
          </a:prstGeom>
          <a:solidFill>
            <a:schemeClr val="tx1">
              <a:alpha val="25000"/>
            </a:schemeClr>
          </a:solidFill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E047858-719C-B64B-821B-308536DAA269}"/>
              </a:ext>
            </a:extLst>
          </p:cNvPr>
          <p:cNvSpPr/>
          <p:nvPr/>
        </p:nvSpPr>
        <p:spPr>
          <a:xfrm>
            <a:off x="1812178" y="685800"/>
            <a:ext cx="6968430" cy="2334126"/>
          </a:xfrm>
          <a:prstGeom prst="rect">
            <a:avLst/>
          </a:prstGeom>
          <a:solidFill>
            <a:schemeClr val="tx1">
              <a:alpha val="25000"/>
            </a:schemeClr>
          </a:solidFill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CACBA5-5084-B247-8749-A9648B7B6CF2}"/>
              </a:ext>
            </a:extLst>
          </p:cNvPr>
          <p:cNvSpPr/>
          <p:nvPr/>
        </p:nvSpPr>
        <p:spPr>
          <a:xfrm>
            <a:off x="1812178" y="3019926"/>
            <a:ext cx="6968430" cy="2041228"/>
          </a:xfrm>
          <a:prstGeom prst="rect">
            <a:avLst/>
          </a:prstGeom>
          <a:solidFill>
            <a:schemeClr val="tx1">
              <a:alpha val="25000"/>
            </a:schemeClr>
          </a:solidFill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01704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2163">
        <p:fade/>
      </p:transition>
    </mc:Choice>
    <mc:Fallback xmlns="">
      <p:transition spd="med" advTm="1216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174BFDE-D209-4F42-AC7B-2D6AC13FEFEF}"/>
              </a:ext>
            </a:extLst>
          </p:cNvPr>
          <p:cNvSpPr txBox="1">
            <a:spLocks/>
          </p:cNvSpPr>
          <p:nvPr/>
        </p:nvSpPr>
        <p:spPr>
          <a:xfrm>
            <a:off x="-469248" y="71128"/>
            <a:ext cx="10098685" cy="113533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80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dirty="0">
                <a:latin typeface="Arial" panose="020B0604020202020204" pitchFamily="34" charset="0"/>
                <a:ea typeface="Menlo" panose="020B0609030804020204" pitchFamily="49" charset="0"/>
                <a:cs typeface="Arial" panose="020B0604020202020204" pitchFamily="34" charset="0"/>
              </a:rPr>
              <a:t>Command Line Interface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4A73FA2-B4EA-9941-A336-20D221A366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163" y="786284"/>
            <a:ext cx="7495674" cy="418931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F926FA7-111D-FF49-A16B-C4EABD642F83}"/>
              </a:ext>
            </a:extLst>
          </p:cNvPr>
          <p:cNvSpPr/>
          <p:nvPr/>
        </p:nvSpPr>
        <p:spPr>
          <a:xfrm>
            <a:off x="1031871" y="3862136"/>
            <a:ext cx="7149603" cy="601580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31892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784">
        <p:fade/>
      </p:transition>
    </mc:Choice>
    <mc:Fallback xmlns="">
      <p:transition spd="med" advTm="578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A784E3F-8E03-224B-AA5C-1D1B5CA0F862}"/>
              </a:ext>
            </a:extLst>
          </p:cNvPr>
          <p:cNvSpPr txBox="1"/>
          <p:nvPr/>
        </p:nvSpPr>
        <p:spPr>
          <a:xfrm>
            <a:off x="-661737" y="670361"/>
            <a:ext cx="1046747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DevOps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Continuous Integration Continuous Delivery Pipelines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Automation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Orchestration Scenarios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0098C8-7D39-B344-AA0D-C00E6D2F3245}"/>
              </a:ext>
            </a:extLst>
          </p:cNvPr>
          <p:cNvSpPr txBox="1"/>
          <p:nvPr/>
        </p:nvSpPr>
        <p:spPr>
          <a:xfrm>
            <a:off x="-509337" y="3526548"/>
            <a:ext cx="104674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Secure Encrypted Communication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Laptop’s native credential store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424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7207">
        <p:fade/>
      </p:transition>
    </mc:Choice>
    <mc:Fallback xmlns="">
      <p:transition spd="med" advTm="2720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174BFDE-D209-4F42-AC7B-2D6AC13FEFEF}"/>
              </a:ext>
            </a:extLst>
          </p:cNvPr>
          <p:cNvSpPr txBox="1">
            <a:spLocks/>
          </p:cNvSpPr>
          <p:nvPr/>
        </p:nvSpPr>
        <p:spPr>
          <a:xfrm>
            <a:off x="-469248" y="71128"/>
            <a:ext cx="10098685" cy="113533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80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dirty="0">
                <a:latin typeface="Arial" panose="020B0604020202020204" pitchFamily="34" charset="0"/>
                <a:ea typeface="Menlo" panose="020B0609030804020204" pitchFamily="49" charset="0"/>
                <a:cs typeface="Arial" panose="020B0604020202020204" pitchFamily="34" charset="0"/>
              </a:rPr>
              <a:t>Command Line Interface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4A73FA2-B4EA-9941-A336-20D221A366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163" y="786284"/>
            <a:ext cx="7495674" cy="418931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F926FA7-111D-FF49-A16B-C4EABD642F83}"/>
              </a:ext>
            </a:extLst>
          </p:cNvPr>
          <p:cNvSpPr/>
          <p:nvPr/>
        </p:nvSpPr>
        <p:spPr>
          <a:xfrm>
            <a:off x="997199" y="1792703"/>
            <a:ext cx="7051928" cy="344151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1B8915-22CE-114F-9498-185851B73748}"/>
              </a:ext>
            </a:extLst>
          </p:cNvPr>
          <p:cNvSpPr/>
          <p:nvPr/>
        </p:nvSpPr>
        <p:spPr>
          <a:xfrm>
            <a:off x="997199" y="2343574"/>
            <a:ext cx="7051928" cy="344152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7600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1291">
        <p:fade/>
      </p:transition>
    </mc:Choice>
    <mc:Fallback xmlns="">
      <p:transition spd="med" advTm="1129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EB5C710-93A2-204A-93D8-B9977626D5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9913" y="1254104"/>
            <a:ext cx="5452730" cy="36462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E0222BE-D632-C14A-9AA4-FB3D7BD073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936" y="1373372"/>
            <a:ext cx="2188615" cy="16821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5FD3CCF-8C4C-6640-B69B-BF7B5CBF1C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89913" y="223284"/>
            <a:ext cx="5450927" cy="94674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F896CB2-1462-3D4F-A6A0-B6D5DE3510F9}"/>
              </a:ext>
            </a:extLst>
          </p:cNvPr>
          <p:cNvSpPr/>
          <p:nvPr/>
        </p:nvSpPr>
        <p:spPr>
          <a:xfrm>
            <a:off x="238936" y="1336144"/>
            <a:ext cx="2188615" cy="1719387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6EF246-EB8E-A24D-AD7E-0240F366487F}"/>
              </a:ext>
            </a:extLst>
          </p:cNvPr>
          <p:cNvSpPr/>
          <p:nvPr/>
        </p:nvSpPr>
        <p:spPr>
          <a:xfrm>
            <a:off x="3534965" y="1527103"/>
            <a:ext cx="878774" cy="925379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382BDA-8D9D-184D-A1FE-9047FADA3505}"/>
              </a:ext>
            </a:extLst>
          </p:cNvPr>
          <p:cNvSpPr/>
          <p:nvPr/>
        </p:nvSpPr>
        <p:spPr>
          <a:xfrm>
            <a:off x="3481794" y="3996942"/>
            <a:ext cx="936046" cy="925379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4620DC-2E8E-2943-B535-4883386D2947}"/>
              </a:ext>
            </a:extLst>
          </p:cNvPr>
          <p:cNvSpPr/>
          <p:nvPr/>
        </p:nvSpPr>
        <p:spPr>
          <a:xfrm>
            <a:off x="2598919" y="1527102"/>
            <a:ext cx="936046" cy="925379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0429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2402">
        <p:fade/>
      </p:transition>
    </mc:Choice>
    <mc:Fallback xmlns="">
      <p:transition spd="med" advTm="3240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180A8CA-D8BD-5F4B-A0E3-15B66BDE9339}"/>
              </a:ext>
            </a:extLst>
          </p:cNvPr>
          <p:cNvSpPr/>
          <p:nvPr/>
        </p:nvSpPr>
        <p:spPr>
          <a:xfrm>
            <a:off x="967154" y="633046"/>
            <a:ext cx="7007265" cy="4353624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0E1DBE-BEA3-7C4F-AC23-804B565B727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E9E6C42D-3C73-654B-9208-A448ACCDDB6A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033531-5990-0D4F-9BE2-310D873322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4863" y="771085"/>
            <a:ext cx="463260" cy="409884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4967B79E-EA6D-624B-87BA-3E86E06381E6}"/>
              </a:ext>
            </a:extLst>
          </p:cNvPr>
          <p:cNvSpPr txBox="1">
            <a:spLocks/>
          </p:cNvSpPr>
          <p:nvPr/>
        </p:nvSpPr>
        <p:spPr>
          <a:xfrm>
            <a:off x="-469248" y="8437"/>
            <a:ext cx="10098685" cy="113533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80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dirty="0" err="1">
                <a:latin typeface="Arial" panose="020B0604020202020204" pitchFamily="34" charset="0"/>
                <a:ea typeface="Menlo" panose="020B0609030804020204" pitchFamily="49" charset="0"/>
                <a:cs typeface="Arial" panose="020B0604020202020204" pitchFamily="34" charset="0"/>
              </a:rPr>
              <a:t>Zowe</a:t>
            </a:r>
            <a:r>
              <a:rPr lang="en-US" sz="3600" dirty="0">
                <a:latin typeface="Arial" panose="020B0604020202020204" pitchFamily="34" charset="0"/>
                <a:ea typeface="Menlo" panose="020B0609030804020204" pitchFamily="49" charset="0"/>
                <a:cs typeface="Arial" panose="020B0604020202020204" pitchFamily="34" charset="0"/>
              </a:rPr>
              <a:t> Explorer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CFD466F-F17D-2540-A500-186FD46EB7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4346" y="771085"/>
            <a:ext cx="6033850" cy="411145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E8F6A82-C8FC-274F-A483-DCEFD97A1774}"/>
              </a:ext>
            </a:extLst>
          </p:cNvPr>
          <p:cNvSpPr/>
          <p:nvPr/>
        </p:nvSpPr>
        <p:spPr>
          <a:xfrm>
            <a:off x="1224863" y="3957158"/>
            <a:ext cx="463260" cy="415257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754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6573">
        <p:fade/>
      </p:transition>
    </mc:Choice>
    <mc:Fallback xmlns="">
      <p:transition spd="med" advTm="1657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1C65C60-DA1E-F54E-9C6B-3CBABFF942B9}"/>
              </a:ext>
            </a:extLst>
          </p:cNvPr>
          <p:cNvSpPr/>
          <p:nvPr/>
        </p:nvSpPr>
        <p:spPr>
          <a:xfrm>
            <a:off x="74428" y="85060"/>
            <a:ext cx="8910084" cy="495477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98E5A3-A198-8D48-A8FC-D2B2A3AB8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758" y="196402"/>
            <a:ext cx="8117554" cy="475069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D3F3B5D-F75F-FA4F-A33C-36A5C70F21D2}"/>
              </a:ext>
            </a:extLst>
          </p:cNvPr>
          <p:cNvSpPr/>
          <p:nvPr/>
        </p:nvSpPr>
        <p:spPr>
          <a:xfrm>
            <a:off x="616688" y="406655"/>
            <a:ext cx="2592504" cy="1492483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1246394-19AB-854D-A005-C61667BAD2D7}"/>
              </a:ext>
            </a:extLst>
          </p:cNvPr>
          <p:cNvSpPr/>
          <p:nvPr/>
        </p:nvSpPr>
        <p:spPr>
          <a:xfrm>
            <a:off x="616688" y="1899138"/>
            <a:ext cx="2592504" cy="1899139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0BAD93-9665-2D46-8213-0090FF635442}"/>
              </a:ext>
            </a:extLst>
          </p:cNvPr>
          <p:cNvSpPr/>
          <p:nvPr/>
        </p:nvSpPr>
        <p:spPr>
          <a:xfrm>
            <a:off x="616688" y="3811466"/>
            <a:ext cx="2592504" cy="1033096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449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470">
        <p:fade/>
      </p:transition>
    </mc:Choice>
    <mc:Fallback xmlns="">
      <p:transition spd="med" advTm="747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1C65C60-DA1E-F54E-9C6B-3CBABFF942B9}"/>
              </a:ext>
            </a:extLst>
          </p:cNvPr>
          <p:cNvSpPr/>
          <p:nvPr/>
        </p:nvSpPr>
        <p:spPr>
          <a:xfrm>
            <a:off x="74428" y="85060"/>
            <a:ext cx="8910084" cy="495477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472AD3-71B3-0A4E-B63F-AFA184AA3C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2137" y="1728234"/>
            <a:ext cx="5080000" cy="29337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61462F-3635-C647-B7F1-7887C506D0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966864"/>
            <a:ext cx="4070137" cy="5305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BEB5213-BA7D-564B-8AA0-C9EA1AB194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9488" y="140041"/>
            <a:ext cx="4168032" cy="12102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B2C9C6C-C352-E046-ACA7-22B44A4E4C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7662" y="1497373"/>
            <a:ext cx="3037070" cy="350608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01ECDCB-9E2B-494E-A8D5-031ADB075B33}"/>
              </a:ext>
            </a:extLst>
          </p:cNvPr>
          <p:cNvSpPr/>
          <p:nvPr/>
        </p:nvSpPr>
        <p:spPr>
          <a:xfrm>
            <a:off x="5681656" y="2446472"/>
            <a:ext cx="2090744" cy="419820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294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286">
        <p:fade/>
      </p:transition>
    </mc:Choice>
    <mc:Fallback xmlns="">
      <p:transition spd="med" advTm="2028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>
            <a:extLst>
              <a:ext uri="{FF2B5EF4-FFF2-40B4-BE49-F238E27FC236}">
                <a16:creationId xmlns:a16="http://schemas.microsoft.com/office/drawing/2014/main" id="{35D98C45-52A0-1A44-AA87-2FD963009D9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1047750"/>
            <a:ext cx="16764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6">
            <a:extLst>
              <a:ext uri="{FF2B5EF4-FFF2-40B4-BE49-F238E27FC236}">
                <a16:creationId xmlns:a16="http://schemas.microsoft.com/office/drawing/2014/main" id="{CD48D2FC-452C-7547-BA88-1AD7CF1942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1200150"/>
            <a:ext cx="16764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10">
            <a:extLst>
              <a:ext uri="{FF2B5EF4-FFF2-40B4-BE49-F238E27FC236}">
                <a16:creationId xmlns:a16="http://schemas.microsoft.com/office/drawing/2014/main" id="{910AE475-A05B-4742-87F3-CE44E1ED45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D7BCC093-F79D-AB49-A08E-98B3C521E0C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25717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88B0D6-7BB4-6847-B81E-C6B50437D646}"/>
              </a:ext>
            </a:extLst>
          </p:cNvPr>
          <p:cNvSpPr txBox="1"/>
          <p:nvPr/>
        </p:nvSpPr>
        <p:spPr>
          <a:xfrm>
            <a:off x="1821256" y="866530"/>
            <a:ext cx="519668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</a:t>
            </a:r>
          </a:p>
          <a:p>
            <a:pPr algn="ctr"/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Simple</a:t>
            </a:r>
          </a:p>
          <a:p>
            <a:pPr algn="ctr"/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Familiar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2983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964">
        <p:fade/>
      </p:transition>
    </mc:Choice>
    <mc:Fallback xmlns="">
      <p:transition spd="med" advTm="596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1C65C60-DA1E-F54E-9C6B-3CBABFF942B9}"/>
              </a:ext>
            </a:extLst>
          </p:cNvPr>
          <p:cNvSpPr/>
          <p:nvPr/>
        </p:nvSpPr>
        <p:spPr>
          <a:xfrm>
            <a:off x="74428" y="85060"/>
            <a:ext cx="8910084" cy="495477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B65FFB2-4684-904D-B0DA-1FD6B7B126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594" y="260792"/>
            <a:ext cx="3449729" cy="12074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986EECB-3FA8-5C44-8920-DE0848CBAE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0762" y="515974"/>
            <a:ext cx="5052317" cy="38752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0F5D3E-AC8A-8A42-9721-C7A482D2DC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8743" y="1643929"/>
            <a:ext cx="3080586" cy="32387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2573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5322">
        <p:fade/>
      </p:transition>
    </mc:Choice>
    <mc:Fallback xmlns="">
      <p:transition spd="med" advTm="1532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1C65C60-DA1E-F54E-9C6B-3CBABFF942B9}"/>
              </a:ext>
            </a:extLst>
          </p:cNvPr>
          <p:cNvSpPr/>
          <p:nvPr/>
        </p:nvSpPr>
        <p:spPr>
          <a:xfrm>
            <a:off x="74428" y="85060"/>
            <a:ext cx="8910084" cy="495477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C7675A3-8393-F04C-9042-D5A0FB0704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344" y="1793372"/>
            <a:ext cx="3344877" cy="30037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0FE7BC5-F4EB-F04E-B86A-976041AE40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694" y="424501"/>
            <a:ext cx="3344878" cy="126362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01BA9C-5F1C-3245-BEFA-DC153A6C1A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7137" y="204694"/>
            <a:ext cx="5023371" cy="471550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3813DD2-E47F-254A-94A1-A5635BCAC2B3}"/>
              </a:ext>
            </a:extLst>
          </p:cNvPr>
          <p:cNvSpPr/>
          <p:nvPr/>
        </p:nvSpPr>
        <p:spPr>
          <a:xfrm>
            <a:off x="1599479" y="3516922"/>
            <a:ext cx="1214059" cy="198135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DC3D88-8BB0-E64D-8DAB-32CA5CE44A9C}"/>
              </a:ext>
            </a:extLst>
          </p:cNvPr>
          <p:cNvSpPr/>
          <p:nvPr/>
        </p:nvSpPr>
        <p:spPr>
          <a:xfrm>
            <a:off x="3657137" y="204694"/>
            <a:ext cx="5023371" cy="4715503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669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4629">
        <p:fade/>
      </p:transition>
    </mc:Choice>
    <mc:Fallback xmlns="">
      <p:transition spd="med" advTm="2462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0E1DBE-BEA3-7C4F-AC23-804B565B727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E9E6C42D-3C73-654B-9208-A448ACCDDB6A}" type="slidenum">
              <a:rPr lang="en-US" smtClean="0"/>
              <a:t>22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60AEF7-1FBC-3A4C-B655-F18548CEFB9A}"/>
              </a:ext>
            </a:extLst>
          </p:cNvPr>
          <p:cNvSpPr txBox="1"/>
          <p:nvPr/>
        </p:nvSpPr>
        <p:spPr>
          <a:xfrm>
            <a:off x="-661737" y="998973"/>
            <a:ext cx="1046747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Mainframe data and JES access from VS Code</a:t>
            </a:r>
          </a:p>
          <a:p>
            <a:pPr algn="ctr"/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Rich language editors</a:t>
            </a:r>
          </a:p>
          <a:p>
            <a:pPr algn="ctr"/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Powerful integrated development environment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2858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2416">
        <p:fade/>
      </p:transition>
    </mc:Choice>
    <mc:Fallback xmlns="">
      <p:transition spd="med" advTm="2241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4CBF7519-E789-554E-9C16-79B3795975B2}"/>
              </a:ext>
            </a:extLst>
          </p:cNvPr>
          <p:cNvGrpSpPr/>
          <p:nvPr/>
        </p:nvGrpSpPr>
        <p:grpSpPr>
          <a:xfrm>
            <a:off x="1016468" y="723032"/>
            <a:ext cx="7440800" cy="4294851"/>
            <a:chOff x="1016468" y="723032"/>
            <a:chExt cx="7440800" cy="429485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CE3C478-7746-4B44-88A7-F9383746275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16468" y="723032"/>
              <a:ext cx="7440800" cy="4294851"/>
            </a:xfrm>
            <a:prstGeom prst="rect">
              <a:avLst/>
            </a:prstGeom>
          </p:spPr>
        </p:pic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10F5215-9CC2-214D-852F-D341B914F3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06452" y="994249"/>
              <a:ext cx="2485379" cy="180000"/>
            </a:xfrm>
            <a:prstGeom prst="rect">
              <a:avLst/>
            </a:prstGeom>
          </p:spPr>
        </p:pic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0E1DBE-BEA3-7C4F-AC23-804B565B727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E9E6C42D-3C73-654B-9208-A448ACCDDB6A}" type="slidenum">
              <a:rPr lang="en-US" smtClean="0"/>
              <a:t>23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7E2C7E1-45CC-244D-A0FD-441FBB77E88C}"/>
              </a:ext>
            </a:extLst>
          </p:cNvPr>
          <p:cNvSpPr txBox="1">
            <a:spLocks/>
          </p:cNvSpPr>
          <p:nvPr/>
        </p:nvSpPr>
        <p:spPr>
          <a:xfrm>
            <a:off x="-469248" y="3086"/>
            <a:ext cx="10098685" cy="113533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80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dirty="0" err="1">
                <a:latin typeface="Arial" panose="020B0604020202020204" pitchFamily="34" charset="0"/>
                <a:ea typeface="Menlo" panose="020B0609030804020204" pitchFamily="49" charset="0"/>
                <a:cs typeface="Arial" panose="020B0604020202020204" pitchFamily="34" charset="0"/>
              </a:rPr>
              <a:t>Zowe</a:t>
            </a:r>
            <a:r>
              <a:rPr lang="en-US" sz="3600" dirty="0">
                <a:latin typeface="Arial" panose="020B0604020202020204" pitchFamily="34" charset="0"/>
                <a:ea typeface="Menlo" panose="020B0609030804020204" pitchFamily="49" charset="0"/>
                <a:cs typeface="Arial" panose="020B0604020202020204" pitchFamily="34" charset="0"/>
              </a:rPr>
              <a:t> Desktop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3F6615-658E-2440-9073-5FB50C79E3F6}"/>
              </a:ext>
            </a:extLst>
          </p:cNvPr>
          <p:cNvSpPr/>
          <p:nvPr/>
        </p:nvSpPr>
        <p:spPr>
          <a:xfrm>
            <a:off x="3558474" y="2870458"/>
            <a:ext cx="2321626" cy="1269742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8345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4144">
        <p:fade/>
      </p:transition>
    </mc:Choice>
    <mc:Fallback xmlns="">
      <p:transition spd="med" advTm="1414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C4022FB-C0FD-744E-9647-B1BF70E12C7D}"/>
              </a:ext>
            </a:extLst>
          </p:cNvPr>
          <p:cNvGrpSpPr/>
          <p:nvPr/>
        </p:nvGrpSpPr>
        <p:grpSpPr>
          <a:xfrm>
            <a:off x="0" y="0"/>
            <a:ext cx="9144000" cy="5095741"/>
            <a:chOff x="0" y="0"/>
            <a:chExt cx="9144000" cy="5095741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999C44A-02E1-E441-8B0C-B18D756087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5095741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CE451AC-6738-2849-B73D-DC98F1348B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27170" y="311076"/>
              <a:ext cx="3016830" cy="218490"/>
            </a:xfrm>
            <a:prstGeom prst="rect">
              <a:avLst/>
            </a:prstGeom>
          </p:spPr>
        </p:pic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0E1DBE-BEA3-7C4F-AC23-804B565B727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7072F0-D7E5-5E47-B20D-2C0196BDCAF4}"/>
              </a:ext>
            </a:extLst>
          </p:cNvPr>
          <p:cNvSpPr/>
          <p:nvPr/>
        </p:nvSpPr>
        <p:spPr>
          <a:xfrm>
            <a:off x="22742" y="2425958"/>
            <a:ext cx="2288657" cy="2378201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33DD99-1C69-9646-A8F4-021C1CB6F57E}"/>
              </a:ext>
            </a:extLst>
          </p:cNvPr>
          <p:cNvSpPr/>
          <p:nvPr/>
        </p:nvSpPr>
        <p:spPr>
          <a:xfrm>
            <a:off x="1167070" y="4817411"/>
            <a:ext cx="315765" cy="291582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96494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2353">
        <p:fade/>
      </p:transition>
    </mc:Choice>
    <mc:Fallback xmlns="">
      <p:transition spd="med" advTm="1235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1E4727-BD12-B947-BCB6-AB2C16D6D680}"/>
              </a:ext>
            </a:extLst>
          </p:cNvPr>
          <p:cNvGrpSpPr/>
          <p:nvPr/>
        </p:nvGrpSpPr>
        <p:grpSpPr>
          <a:xfrm>
            <a:off x="50061" y="0"/>
            <a:ext cx="9043878" cy="5143500"/>
            <a:chOff x="50061" y="0"/>
            <a:chExt cx="9043878" cy="51435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0E9BA08-21C0-1F49-9730-6C1FD22444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061" y="0"/>
              <a:ext cx="9043878" cy="51435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EF57732-3264-5E46-BDF0-AEE2E710790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27170" y="311076"/>
              <a:ext cx="2869685" cy="207833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1E94C3D5-4670-8D40-9512-52912A5C7BB5}"/>
              </a:ext>
            </a:extLst>
          </p:cNvPr>
          <p:cNvSpPr/>
          <p:nvPr/>
        </p:nvSpPr>
        <p:spPr>
          <a:xfrm>
            <a:off x="373380" y="731520"/>
            <a:ext cx="2087880" cy="3954780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4720312-35AE-6541-BED7-7AEF8BE74BFA}"/>
              </a:ext>
            </a:extLst>
          </p:cNvPr>
          <p:cNvSpPr/>
          <p:nvPr/>
        </p:nvSpPr>
        <p:spPr>
          <a:xfrm>
            <a:off x="2461260" y="731520"/>
            <a:ext cx="4503420" cy="3954780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9772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632">
        <p:fade/>
      </p:transition>
    </mc:Choice>
    <mc:Fallback xmlns="">
      <p:transition spd="med" advTm="1363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B47128E-8980-964C-B3D2-E0716552D2BC}"/>
              </a:ext>
            </a:extLst>
          </p:cNvPr>
          <p:cNvGrpSpPr/>
          <p:nvPr/>
        </p:nvGrpSpPr>
        <p:grpSpPr>
          <a:xfrm>
            <a:off x="64066" y="0"/>
            <a:ext cx="9015868" cy="5143500"/>
            <a:chOff x="64066" y="0"/>
            <a:chExt cx="9015868" cy="51435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A9BCEBD-0B75-BB4C-8DBB-EF82DFEF25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066" y="0"/>
              <a:ext cx="9015868" cy="51435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7FE9AB9-77C0-AE47-B398-A11252E36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85130" y="311076"/>
              <a:ext cx="2994804" cy="216895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5F7E66EB-10B0-6B45-AA31-6B077044843D}"/>
              </a:ext>
            </a:extLst>
          </p:cNvPr>
          <p:cNvSpPr/>
          <p:nvPr/>
        </p:nvSpPr>
        <p:spPr>
          <a:xfrm>
            <a:off x="655320" y="899160"/>
            <a:ext cx="1623060" cy="3307080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94861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838">
        <p:fade/>
      </p:transition>
    </mc:Choice>
    <mc:Fallback xmlns="">
      <p:transition spd="med" advTm="583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FDC9A09-AC6A-2F4A-B1A5-B826821E4ECC}"/>
              </a:ext>
            </a:extLst>
          </p:cNvPr>
          <p:cNvGrpSpPr/>
          <p:nvPr/>
        </p:nvGrpSpPr>
        <p:grpSpPr>
          <a:xfrm>
            <a:off x="40195" y="0"/>
            <a:ext cx="9063610" cy="5143500"/>
            <a:chOff x="40195" y="0"/>
            <a:chExt cx="9063610" cy="51435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880B611-808D-3049-8088-D10BB48B0E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195" y="0"/>
              <a:ext cx="9063610" cy="51435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8E57FB5-8426-1C40-89F6-523E6D2149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85130" y="311076"/>
              <a:ext cx="3016830" cy="218490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1D066611-A63D-9C41-885A-FC2316EFDE57}"/>
              </a:ext>
            </a:extLst>
          </p:cNvPr>
          <p:cNvSpPr/>
          <p:nvPr/>
        </p:nvSpPr>
        <p:spPr>
          <a:xfrm>
            <a:off x="1203960" y="2308860"/>
            <a:ext cx="1478280" cy="1508760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0161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136">
        <p:fade/>
      </p:transition>
    </mc:Choice>
    <mc:Fallback xmlns="">
      <p:transition spd="med" advTm="513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E543EBC-F874-DD4F-A711-EB044C85B5A0}"/>
              </a:ext>
            </a:extLst>
          </p:cNvPr>
          <p:cNvGrpSpPr/>
          <p:nvPr/>
        </p:nvGrpSpPr>
        <p:grpSpPr>
          <a:xfrm>
            <a:off x="24272" y="0"/>
            <a:ext cx="9095456" cy="5143500"/>
            <a:chOff x="24272" y="0"/>
            <a:chExt cx="9095456" cy="51435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7159354-BB1D-8A4F-B26F-1CAA391833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272" y="0"/>
              <a:ext cx="9095456" cy="51435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6C159E0-BAB1-9445-99A2-CF706FDCBC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85130" y="290056"/>
              <a:ext cx="3016830" cy="218490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6C2112F9-E22A-BC45-B561-1B1AEADE8661}"/>
              </a:ext>
            </a:extLst>
          </p:cNvPr>
          <p:cNvSpPr/>
          <p:nvPr/>
        </p:nvSpPr>
        <p:spPr>
          <a:xfrm>
            <a:off x="3441700" y="1905000"/>
            <a:ext cx="2273300" cy="2755900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73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273">
        <p:fade/>
      </p:transition>
    </mc:Choice>
    <mc:Fallback xmlns="">
      <p:transition spd="med" advTm="327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B5A5D56-719E-4248-B17C-708801866D17}"/>
              </a:ext>
            </a:extLst>
          </p:cNvPr>
          <p:cNvGrpSpPr/>
          <p:nvPr/>
        </p:nvGrpSpPr>
        <p:grpSpPr>
          <a:xfrm>
            <a:off x="17652" y="0"/>
            <a:ext cx="9108695" cy="5143500"/>
            <a:chOff x="17652" y="0"/>
            <a:chExt cx="9108695" cy="51435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C0EBCEC-6EA2-B941-8B14-B6E5D3EEEF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652" y="0"/>
              <a:ext cx="9108695" cy="51435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C3B59AA-BD81-9A44-AF0B-D2C8A43100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95640" y="290056"/>
              <a:ext cx="3016830" cy="218490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27932784-60DE-2D48-B640-DB7FAAA364D3}"/>
              </a:ext>
            </a:extLst>
          </p:cNvPr>
          <p:cNvSpPr/>
          <p:nvPr/>
        </p:nvSpPr>
        <p:spPr>
          <a:xfrm>
            <a:off x="3235960" y="810260"/>
            <a:ext cx="2707640" cy="4028440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846263-9B07-5946-98F5-CAB43724574A}"/>
              </a:ext>
            </a:extLst>
          </p:cNvPr>
          <p:cNvSpPr/>
          <p:nvPr/>
        </p:nvSpPr>
        <p:spPr>
          <a:xfrm>
            <a:off x="3401060" y="3787140"/>
            <a:ext cx="1463040" cy="365760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5AA9A77-0155-194E-9FA0-8FA023CEF9AD}"/>
              </a:ext>
            </a:extLst>
          </p:cNvPr>
          <p:cNvSpPr/>
          <p:nvPr/>
        </p:nvSpPr>
        <p:spPr>
          <a:xfrm>
            <a:off x="1343660" y="1143000"/>
            <a:ext cx="1056640" cy="279400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0559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1401">
        <p:fade/>
      </p:transition>
    </mc:Choice>
    <mc:Fallback xmlns="">
      <p:transition spd="med" advTm="1140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9EA2089-D2F5-0341-953E-8F41C955ECCB}"/>
              </a:ext>
            </a:extLst>
          </p:cNvPr>
          <p:cNvSpPr/>
          <p:nvPr/>
        </p:nvSpPr>
        <p:spPr>
          <a:xfrm>
            <a:off x="1143000" y="1951589"/>
            <a:ext cx="7292636" cy="722630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6EE1F4-807A-5A4B-B464-62F6E6B9B7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2028" y="2076450"/>
            <a:ext cx="7010400" cy="4953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461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78"/>
    </mc:Choice>
    <mc:Fallback xmlns="">
      <p:transition spd="slow" advTm="46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68E9AF-9DE1-5B45-8DCE-A81A63312249}"/>
              </a:ext>
            </a:extLst>
          </p:cNvPr>
          <p:cNvGrpSpPr/>
          <p:nvPr/>
        </p:nvGrpSpPr>
        <p:grpSpPr>
          <a:xfrm>
            <a:off x="28575" y="0"/>
            <a:ext cx="9086850" cy="5143500"/>
            <a:chOff x="28575" y="0"/>
            <a:chExt cx="9086850" cy="51435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98326E8-952D-7048-BE70-BD468A5EEC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575" y="0"/>
              <a:ext cx="9086850" cy="51435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F14D940-A345-4844-82FD-47330D9BEC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85130" y="311076"/>
              <a:ext cx="3016830" cy="218490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5ADCA7C2-86CD-DE41-B4F7-8EE2A7B80F26}"/>
              </a:ext>
            </a:extLst>
          </p:cNvPr>
          <p:cNvSpPr/>
          <p:nvPr/>
        </p:nvSpPr>
        <p:spPr>
          <a:xfrm>
            <a:off x="2438400" y="723900"/>
            <a:ext cx="4572000" cy="3975100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62205F-B463-EF46-A1F1-C7AECD4D2DCC}"/>
              </a:ext>
            </a:extLst>
          </p:cNvPr>
          <p:cNvSpPr/>
          <p:nvPr/>
        </p:nvSpPr>
        <p:spPr>
          <a:xfrm>
            <a:off x="333375" y="1337310"/>
            <a:ext cx="1546225" cy="364490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182904-60B6-534B-BBBA-F2BA59BA743F}"/>
              </a:ext>
            </a:extLst>
          </p:cNvPr>
          <p:cNvSpPr/>
          <p:nvPr/>
        </p:nvSpPr>
        <p:spPr>
          <a:xfrm>
            <a:off x="333375" y="4779010"/>
            <a:ext cx="352425" cy="364490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26680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3491">
        <p:fade/>
      </p:transition>
    </mc:Choice>
    <mc:Fallback xmlns="">
      <p:transition spd="med" advTm="2349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8" grpId="0" animBg="1"/>
      <p:bldP spid="8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3A1F13-5B0A-CE4E-A270-B7CBCFE952C9}"/>
              </a:ext>
            </a:extLst>
          </p:cNvPr>
          <p:cNvGrpSpPr/>
          <p:nvPr/>
        </p:nvGrpSpPr>
        <p:grpSpPr>
          <a:xfrm>
            <a:off x="37685" y="0"/>
            <a:ext cx="9068629" cy="5143500"/>
            <a:chOff x="37685" y="0"/>
            <a:chExt cx="9068629" cy="51435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44DDEFD-3352-F848-94D4-BF80153543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685" y="0"/>
              <a:ext cx="9068629" cy="51435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E4BE3DC-3BFC-6244-8F47-0F62B5E05D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85130" y="311076"/>
              <a:ext cx="3016830" cy="218490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008CD987-10E0-0640-95DE-2FB0C29956CF}"/>
              </a:ext>
            </a:extLst>
          </p:cNvPr>
          <p:cNvSpPr/>
          <p:nvPr/>
        </p:nvSpPr>
        <p:spPr>
          <a:xfrm>
            <a:off x="4092575" y="562610"/>
            <a:ext cx="4695825" cy="3094990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9856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5308">
        <p:fade/>
      </p:transition>
    </mc:Choice>
    <mc:Fallback xmlns="">
      <p:transition spd="med" advTm="1530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81EECC6-349A-384F-ABEB-BFB66A50FF49}"/>
              </a:ext>
            </a:extLst>
          </p:cNvPr>
          <p:cNvGrpSpPr/>
          <p:nvPr/>
        </p:nvGrpSpPr>
        <p:grpSpPr>
          <a:xfrm>
            <a:off x="87273" y="0"/>
            <a:ext cx="8969453" cy="5143500"/>
            <a:chOff x="87273" y="0"/>
            <a:chExt cx="8969453" cy="51435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C0283C8-9981-3543-ABBA-85063D3454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273" y="0"/>
              <a:ext cx="8969453" cy="5143500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82B05C5-640F-0341-B296-5051225D9A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00437" y="279546"/>
              <a:ext cx="2554378" cy="214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817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406"/>
    </mc:Choice>
    <mc:Fallback xmlns="">
      <p:transition spd="slow" advTm="28406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764E89C-C3AF-0044-B590-3C01F4CA181C}"/>
              </a:ext>
            </a:extLst>
          </p:cNvPr>
          <p:cNvGrpSpPr/>
          <p:nvPr/>
        </p:nvGrpSpPr>
        <p:grpSpPr>
          <a:xfrm>
            <a:off x="87273" y="0"/>
            <a:ext cx="8969453" cy="5143500"/>
            <a:chOff x="87273" y="0"/>
            <a:chExt cx="8969453" cy="51435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A34AA2E-45B1-3848-9072-6836396EEE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273" y="0"/>
              <a:ext cx="8969453" cy="5143500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E46A946-9026-DD48-94C3-D3C4EA6423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00437" y="279546"/>
              <a:ext cx="2554378" cy="214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642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65"/>
    </mc:Choice>
    <mc:Fallback xmlns="">
      <p:transition spd="slow" advTm="14765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76F3F0B-9BC9-8045-B80B-A794D23FB5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3" y="0"/>
            <a:ext cx="9128554" cy="51435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F67C10B-76EB-EC40-929E-6F5D43BF264F}"/>
              </a:ext>
            </a:extLst>
          </p:cNvPr>
          <p:cNvSpPr/>
          <p:nvPr/>
        </p:nvSpPr>
        <p:spPr>
          <a:xfrm>
            <a:off x="3254375" y="1638300"/>
            <a:ext cx="5881902" cy="3175000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F6A6D5-595C-0D47-AF17-8B4DCB3E51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7531" y="279546"/>
            <a:ext cx="2827284" cy="2373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87408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8079">
        <p:fade/>
      </p:transition>
    </mc:Choice>
    <mc:Fallback xmlns="">
      <p:transition spd="med" advTm="3807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04320D-E2F0-E54A-84B5-5FC7BE0B3B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42" y="0"/>
            <a:ext cx="9098515" cy="5143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41F26B7-1D00-2040-87CD-27C3116EE6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6749" y="279546"/>
            <a:ext cx="2679596" cy="22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15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5241">
        <p:fade/>
      </p:transition>
    </mc:Choice>
    <mc:Fallback xmlns="">
      <p:transition spd="med" advTm="15241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E6895AE-97AB-AE4B-8EA0-3DE712514A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4" y="0"/>
            <a:ext cx="9091912" cy="5143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1B796A2-4215-8840-B98A-DD231D5155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7376" y="300566"/>
            <a:ext cx="2691009" cy="22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41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362">
        <p:fade/>
      </p:transition>
    </mc:Choice>
    <mc:Fallback xmlns="">
      <p:transition spd="med" advTm="3362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F301EB-5E12-6243-9134-641F84A9C1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42" y="0"/>
            <a:ext cx="9098515" cy="5143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1F40CF7-D2AA-9245-81C4-B358FEBFD9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00566"/>
            <a:ext cx="2932385" cy="203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00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951">
        <p:fade/>
      </p:transition>
    </mc:Choice>
    <mc:Fallback xmlns="">
      <p:transition spd="med" advTm="2951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616C44-4596-FE4C-B889-11AAD4F2B9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4" y="0"/>
            <a:ext cx="9091912" cy="5143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7B3985A-15BD-FE47-8047-6F35B122E5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00566"/>
            <a:ext cx="2932385" cy="203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52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217">
        <p:fade/>
      </p:transition>
    </mc:Choice>
    <mc:Fallback xmlns="">
      <p:transition spd="med" advTm="5217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16EE1E3-2800-B743-B6A2-943394FB6E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950" y="139148"/>
            <a:ext cx="7670375" cy="445032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65AD296-263F-AE4C-B151-CB6EAFA96B58}"/>
              </a:ext>
            </a:extLst>
          </p:cNvPr>
          <p:cNvSpPr/>
          <p:nvPr/>
        </p:nvSpPr>
        <p:spPr>
          <a:xfrm>
            <a:off x="767950" y="139148"/>
            <a:ext cx="7670375" cy="4522305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444CBC-3155-FD49-9A32-49527948EB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0179" y="431044"/>
            <a:ext cx="2605871" cy="181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38460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149">
        <p:fade/>
      </p:transition>
    </mc:Choice>
    <mc:Fallback xmlns="">
      <p:transition spd="med" advTm="2014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>
            <a:extLst>
              <a:ext uri="{FF2B5EF4-FFF2-40B4-BE49-F238E27FC236}">
                <a16:creationId xmlns:a16="http://schemas.microsoft.com/office/drawing/2014/main" id="{35D98C45-52A0-1A44-AA87-2FD963009D9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1047750"/>
            <a:ext cx="16764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6">
            <a:extLst>
              <a:ext uri="{FF2B5EF4-FFF2-40B4-BE49-F238E27FC236}">
                <a16:creationId xmlns:a16="http://schemas.microsoft.com/office/drawing/2014/main" id="{CD48D2FC-452C-7547-BA88-1AD7CF1942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1200150"/>
            <a:ext cx="16764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10">
            <a:extLst>
              <a:ext uri="{FF2B5EF4-FFF2-40B4-BE49-F238E27FC236}">
                <a16:creationId xmlns:a16="http://schemas.microsoft.com/office/drawing/2014/main" id="{910AE475-A05B-4742-87F3-CE44E1ED45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D7BCC093-F79D-AB49-A08E-98B3C521E0C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25717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EABC2D0-12B1-B142-9CC2-751453FC4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079" y="308826"/>
            <a:ext cx="8340687" cy="452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610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758">
        <p:fade/>
      </p:transition>
    </mc:Choice>
    <mc:Fallback xmlns="">
      <p:transition spd="med" advTm="1758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0E1DBE-BEA3-7C4F-AC23-804B565B727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E9E6C42D-3C73-654B-9208-A448ACCDDB6A}" type="slidenum">
              <a:rPr lang="en-US" smtClean="0"/>
              <a:t>40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556D67-7B80-BE47-A27C-96315D1C17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088" y="335334"/>
            <a:ext cx="1853066" cy="13868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B9F157-17A3-2043-9141-8BD8ED443E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089" y="2118946"/>
            <a:ext cx="2708292" cy="26892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F76C5B-73EE-1F42-9F6F-F54432C6EEF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8917"/>
          <a:stretch/>
        </p:blipFill>
        <p:spPr>
          <a:xfrm>
            <a:off x="3238465" y="1987251"/>
            <a:ext cx="5717447" cy="28858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7DE3346-FF1C-CF45-94C2-77B09BC7E1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61681" y="548664"/>
            <a:ext cx="6594231" cy="96014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99615B7-7F1E-4E46-8E3D-9CF0BBEA295A}"/>
              </a:ext>
            </a:extLst>
          </p:cNvPr>
          <p:cNvSpPr/>
          <p:nvPr/>
        </p:nvSpPr>
        <p:spPr>
          <a:xfrm>
            <a:off x="6749978" y="548664"/>
            <a:ext cx="1134390" cy="960149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22671B-A533-1242-94F1-9CDD30127F25}"/>
              </a:ext>
            </a:extLst>
          </p:cNvPr>
          <p:cNvSpPr/>
          <p:nvPr/>
        </p:nvSpPr>
        <p:spPr>
          <a:xfrm>
            <a:off x="7868818" y="548664"/>
            <a:ext cx="1134390" cy="960149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B59FA6-F769-D649-820C-CB1DA0D2A680}"/>
              </a:ext>
            </a:extLst>
          </p:cNvPr>
          <p:cNvSpPr/>
          <p:nvPr/>
        </p:nvSpPr>
        <p:spPr>
          <a:xfrm>
            <a:off x="188087" y="3322613"/>
            <a:ext cx="1967283" cy="521599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3F52C0F-5C19-664C-91C9-1C7116584ED1}"/>
              </a:ext>
            </a:extLst>
          </p:cNvPr>
          <p:cNvSpPr/>
          <p:nvPr/>
        </p:nvSpPr>
        <p:spPr>
          <a:xfrm>
            <a:off x="3238465" y="1976859"/>
            <a:ext cx="5717446" cy="2885879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6546E10-A09A-FC4C-85AB-5C6A96E60ECB}"/>
              </a:ext>
            </a:extLst>
          </p:cNvPr>
          <p:cNvSpPr/>
          <p:nvPr/>
        </p:nvSpPr>
        <p:spPr>
          <a:xfrm>
            <a:off x="268357" y="4363278"/>
            <a:ext cx="934278" cy="159026"/>
          </a:xfrm>
          <a:prstGeom prst="rect">
            <a:avLst/>
          </a:prstGeom>
          <a:solidFill>
            <a:srgbClr val="275C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6836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37">
        <p:fade/>
      </p:transition>
    </mc:Choice>
    <mc:Fallback xmlns="">
      <p:transition spd="med" advTm="5003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174BFDE-D209-4F42-AC7B-2D6AC13FEFEF}"/>
              </a:ext>
            </a:extLst>
          </p:cNvPr>
          <p:cNvSpPr txBox="1">
            <a:spLocks/>
          </p:cNvSpPr>
          <p:nvPr/>
        </p:nvSpPr>
        <p:spPr>
          <a:xfrm>
            <a:off x="-469248" y="11494"/>
            <a:ext cx="10098685" cy="113533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80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Menlo" panose="020B0609030804020204" pitchFamily="49" charset="0"/>
                <a:cs typeface="Menlo" panose="020B0609030804020204" pitchFamily="49" charset="0"/>
              </a:rPr>
              <a:t>API</a:t>
            </a: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Menlo" panose="020B0609030804020204" pitchFamily="49" charset="0"/>
                <a:cs typeface="Menlo" panose="020B0609030804020204" pitchFamily="49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Menlo" panose="020B0609030804020204" pitchFamily="49" charset="0"/>
                <a:cs typeface="Menlo" panose="020B0609030804020204" pitchFamily="49" charset="0"/>
              </a:rPr>
              <a:t>Mediation</a:t>
            </a: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Menlo" panose="020B0609030804020204" pitchFamily="49" charset="0"/>
                <a:cs typeface="Menlo" panose="020B0609030804020204" pitchFamily="49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Menlo" panose="020B0609030804020204" pitchFamily="49" charset="0"/>
                <a:cs typeface="Menlo" panose="020B0609030804020204" pitchFamily="49" charset="0"/>
              </a:rPr>
              <a:t>Layer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Menlo" panose="020B0609030804020204" pitchFamily="49" charset="0"/>
              <a:cs typeface="Menlo" panose="020B0609030804020204" pitchFamily="49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D55C36-34DD-5449-9C82-A47AC584FE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6656" y="675598"/>
            <a:ext cx="6804408" cy="430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663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931">
        <p:fade/>
      </p:transition>
    </mc:Choice>
    <mc:Fallback xmlns="">
      <p:transition spd="med" advTm="3931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D7C72F8-84F4-4E48-89F0-1D9AAC9877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412" y="527432"/>
            <a:ext cx="6913928" cy="408863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1244F39-7CD0-C840-B8C5-AE8E8B386AC4}"/>
              </a:ext>
            </a:extLst>
          </p:cNvPr>
          <p:cNvSpPr/>
          <p:nvPr/>
        </p:nvSpPr>
        <p:spPr>
          <a:xfrm>
            <a:off x="3241964" y="2066306"/>
            <a:ext cx="2149433" cy="961902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5231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143">
        <p:fade/>
      </p:transition>
    </mc:Choice>
    <mc:Fallback xmlns="">
      <p:transition spd="med" advTm="414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2C50E7D-A98D-5F40-8E00-DC749A84A4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3311" y="581848"/>
            <a:ext cx="6552000" cy="408877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F4EDF4-2F2F-BC42-8FD5-090E3DA6EF90}"/>
              </a:ext>
            </a:extLst>
          </p:cNvPr>
          <p:cNvSpPr/>
          <p:nvPr/>
        </p:nvSpPr>
        <p:spPr>
          <a:xfrm>
            <a:off x="1850572" y="3871356"/>
            <a:ext cx="2863932" cy="318654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811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496">
        <p:fade/>
      </p:transition>
    </mc:Choice>
    <mc:Fallback xmlns="">
      <p:transition spd="med" advTm="449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E4F0F64-D29C-E443-880B-6F206672FD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183" y="54181"/>
            <a:ext cx="8047634" cy="503513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5519F37-42ED-A148-9D2B-BFEEE7F04FA1}"/>
              </a:ext>
            </a:extLst>
          </p:cNvPr>
          <p:cNvSpPr/>
          <p:nvPr/>
        </p:nvSpPr>
        <p:spPr>
          <a:xfrm>
            <a:off x="2408711" y="2916135"/>
            <a:ext cx="5892141" cy="2161309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185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15"/>
    </mc:Choice>
    <mc:Fallback xmlns="">
      <p:transition spd="slow" advTm="132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2B211C0-ABC3-C245-A109-3D44D031D7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765" y="160125"/>
            <a:ext cx="3650092" cy="22886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D0ED466-86EC-1544-9779-BEA365E5E3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3627" y="153884"/>
            <a:ext cx="3859619" cy="22587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375481-4A9A-EA4D-9C86-C4DF70F4C8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765" y="2730824"/>
            <a:ext cx="3654433" cy="21883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CD7FA7A-609B-924F-9387-1717C43BCD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3627" y="2730824"/>
            <a:ext cx="3828829" cy="225879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589BC0F-13DB-9945-87EA-E701511855FF}"/>
              </a:ext>
            </a:extLst>
          </p:cNvPr>
          <p:cNvSpPr/>
          <p:nvPr/>
        </p:nvSpPr>
        <p:spPr>
          <a:xfrm>
            <a:off x="610754" y="153884"/>
            <a:ext cx="3680103" cy="2288643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E3BED3-E8D3-D941-8BD2-C0AF1D458B7A}"/>
              </a:ext>
            </a:extLst>
          </p:cNvPr>
          <p:cNvSpPr/>
          <p:nvPr/>
        </p:nvSpPr>
        <p:spPr>
          <a:xfrm>
            <a:off x="4673627" y="139534"/>
            <a:ext cx="3859619" cy="2288643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05ADDA2-C6DA-A44C-8D8B-1F86380A321C}"/>
              </a:ext>
            </a:extLst>
          </p:cNvPr>
          <p:cNvSpPr/>
          <p:nvPr/>
        </p:nvSpPr>
        <p:spPr>
          <a:xfrm>
            <a:off x="610753" y="2680671"/>
            <a:ext cx="3680103" cy="2288643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31378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242">
        <p:fade/>
      </p:transition>
    </mc:Choice>
    <mc:Fallback xmlns="">
      <p:transition spd="med" advTm="1024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A784E3F-8E03-224B-AA5C-1D1B5CA0F862}"/>
              </a:ext>
            </a:extLst>
          </p:cNvPr>
          <p:cNvSpPr txBox="1"/>
          <p:nvPr/>
        </p:nvSpPr>
        <p:spPr>
          <a:xfrm>
            <a:off x="-578609" y="1864770"/>
            <a:ext cx="104674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zh-CN" alt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zh-CN" alt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</a:t>
            </a:r>
            <a:r>
              <a:rPr lang="zh-CN" alt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lang="zh-CN" alt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</a:t>
            </a:r>
            <a:r>
              <a:rPr lang="zh-CN" alt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technology.</a:t>
            </a:r>
          </a:p>
          <a:p>
            <a:pPr algn="ctr"/>
            <a:r>
              <a:rPr lang="en-US" altLang="zh-CN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zh-CN" alt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zh-CN" alt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</a:t>
            </a:r>
            <a:r>
              <a:rPr lang="zh-CN" alt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zh-CN" alt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community.</a:t>
            </a:r>
            <a:r>
              <a:rPr lang="zh-CN" alt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4274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8687">
        <p:fade/>
      </p:transition>
    </mc:Choice>
    <mc:Fallback xmlns="">
      <p:transition spd="med" advTm="2868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0E1DBE-BEA3-7C4F-AC23-804B565B727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E9E6C42D-3C73-654B-9208-A448ACCDDB6A}" type="slidenum">
              <a:rPr lang="en-US" smtClean="0"/>
              <a:t>47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35B8D2-9562-9C46-BB14-BFF6A98019A6}"/>
              </a:ext>
            </a:extLst>
          </p:cNvPr>
          <p:cNvSpPr txBox="1"/>
          <p:nvPr/>
        </p:nvSpPr>
        <p:spPr>
          <a:xfrm>
            <a:off x="-744862" y="1864770"/>
            <a:ext cx="10467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Zowe.org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6910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232">
        <p:fade/>
      </p:transition>
    </mc:Choice>
    <mc:Fallback xmlns="">
      <p:transition spd="med" advTm="323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0E1DBE-BEA3-7C4F-AC23-804B565B727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E9E6C42D-3C73-654B-9208-A448ACCDDB6A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487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>
            <a:extLst>
              <a:ext uri="{FF2B5EF4-FFF2-40B4-BE49-F238E27FC236}">
                <a16:creationId xmlns:a16="http://schemas.microsoft.com/office/drawing/2014/main" id="{35D98C45-52A0-1A44-AA87-2FD963009D9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988116"/>
            <a:ext cx="16764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6">
            <a:extLst>
              <a:ext uri="{FF2B5EF4-FFF2-40B4-BE49-F238E27FC236}">
                <a16:creationId xmlns:a16="http://schemas.microsoft.com/office/drawing/2014/main" id="{CD48D2FC-452C-7547-BA88-1AD7CF1942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1140516"/>
            <a:ext cx="16764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10">
            <a:extLst>
              <a:ext uri="{FF2B5EF4-FFF2-40B4-BE49-F238E27FC236}">
                <a16:creationId xmlns:a16="http://schemas.microsoft.com/office/drawing/2014/main" id="{910AE475-A05B-4742-87F3-CE44E1ED45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35971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D7BCC093-F79D-AB49-A08E-98B3C521E0C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251211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D0096AF-BA3E-2540-9B73-8CEB33E8E2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865" y="319819"/>
            <a:ext cx="6946900" cy="50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DE74770-41B0-404A-BD17-FB2A1055095C}"/>
              </a:ext>
            </a:extLst>
          </p:cNvPr>
          <p:cNvSpPr/>
          <p:nvPr/>
        </p:nvSpPr>
        <p:spPr>
          <a:xfrm>
            <a:off x="1148865" y="319817"/>
            <a:ext cx="6948306" cy="508001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8747B2B-67A6-4446-AE11-7CD499CB20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8987" y="948360"/>
            <a:ext cx="6995847" cy="4035300"/>
          </a:xfrm>
          <a:prstGeom prst="rect">
            <a:avLst/>
          </a:prstGeom>
          <a:ln>
            <a:solidFill>
              <a:schemeClr val="accent1">
                <a:shade val="95000"/>
                <a:satMod val="10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64510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133">
        <p:fade/>
      </p:transition>
    </mc:Choice>
    <mc:Fallback xmlns="">
      <p:transition spd="med" advTm="1133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FB0F3A-8BB5-1C4B-836C-8C6737E2F0B9}"/>
              </a:ext>
            </a:extLst>
          </p:cNvPr>
          <p:cNvSpPr/>
          <p:nvPr/>
        </p:nvSpPr>
        <p:spPr>
          <a:xfrm>
            <a:off x="57824" y="1145136"/>
            <a:ext cx="8965860" cy="384796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utoShape 4">
            <a:extLst>
              <a:ext uri="{FF2B5EF4-FFF2-40B4-BE49-F238E27FC236}">
                <a16:creationId xmlns:a16="http://schemas.microsoft.com/office/drawing/2014/main" id="{35D98C45-52A0-1A44-AA87-2FD963009D9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1047750"/>
            <a:ext cx="16764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6">
            <a:extLst>
              <a:ext uri="{FF2B5EF4-FFF2-40B4-BE49-F238E27FC236}">
                <a16:creationId xmlns:a16="http://schemas.microsoft.com/office/drawing/2014/main" id="{CD48D2FC-452C-7547-BA88-1AD7CF1942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1200150"/>
            <a:ext cx="16764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10">
            <a:extLst>
              <a:ext uri="{FF2B5EF4-FFF2-40B4-BE49-F238E27FC236}">
                <a16:creationId xmlns:a16="http://schemas.microsoft.com/office/drawing/2014/main" id="{910AE475-A05B-4742-87F3-CE44E1ED45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D7BCC093-F79D-AB49-A08E-98B3C521E0C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25717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39B66B9-FA54-A248-AA74-D68EDDECA1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196" y="1229225"/>
            <a:ext cx="4167329" cy="36577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32615B1-2D9D-C04C-8208-A5EA90FC05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1229226"/>
            <a:ext cx="4023932" cy="36577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6FC7EBB-6D86-244F-956F-ADB35CB323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3597" y="355629"/>
            <a:ext cx="6921500" cy="50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DE74770-41B0-404A-BD17-FB2A1055095C}"/>
              </a:ext>
            </a:extLst>
          </p:cNvPr>
          <p:cNvSpPr/>
          <p:nvPr/>
        </p:nvSpPr>
        <p:spPr>
          <a:xfrm>
            <a:off x="1173598" y="355628"/>
            <a:ext cx="6921500" cy="537077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68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86">
        <p:fade/>
      </p:transition>
    </mc:Choice>
    <mc:Fallback xmlns="">
      <p:transition spd="med" advTm="1386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>
            <a:extLst>
              <a:ext uri="{FF2B5EF4-FFF2-40B4-BE49-F238E27FC236}">
                <a16:creationId xmlns:a16="http://schemas.microsoft.com/office/drawing/2014/main" id="{35D98C45-52A0-1A44-AA87-2FD963009D9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1047750"/>
            <a:ext cx="16764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6">
            <a:extLst>
              <a:ext uri="{FF2B5EF4-FFF2-40B4-BE49-F238E27FC236}">
                <a16:creationId xmlns:a16="http://schemas.microsoft.com/office/drawing/2014/main" id="{CD48D2FC-452C-7547-BA88-1AD7CF1942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1200150"/>
            <a:ext cx="16764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10">
            <a:extLst>
              <a:ext uri="{FF2B5EF4-FFF2-40B4-BE49-F238E27FC236}">
                <a16:creationId xmlns:a16="http://schemas.microsoft.com/office/drawing/2014/main" id="{910AE475-A05B-4742-87F3-CE44E1ED45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D7BCC093-F79D-AB49-A08E-98B3C521E0C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25717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B1D147-B674-8843-B620-BD2C61A66F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115" y="1047750"/>
            <a:ext cx="7034463" cy="39181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F6A802C-5C45-EA43-BAA6-22D0339875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7247" y="401595"/>
            <a:ext cx="6934200" cy="4826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DE74770-41B0-404A-BD17-FB2A1055095C}"/>
              </a:ext>
            </a:extLst>
          </p:cNvPr>
          <p:cNvSpPr/>
          <p:nvPr/>
        </p:nvSpPr>
        <p:spPr>
          <a:xfrm>
            <a:off x="1151024" y="378118"/>
            <a:ext cx="6950423" cy="517233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99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400">
        <p:fade/>
      </p:transition>
    </mc:Choice>
    <mc:Fallback xmlns="">
      <p:transition spd="med" advTm="74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2B211C0-ABC3-C245-A109-3D44D031D7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189" y="160125"/>
            <a:ext cx="3650092" cy="22886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D0ED466-86EC-1544-9779-BEA365E5E3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8051" y="153884"/>
            <a:ext cx="3859619" cy="22587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375481-4A9A-EA4D-9C86-C4DF70F4C8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189" y="2730824"/>
            <a:ext cx="3654433" cy="21883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CD7FA7A-609B-924F-9387-1717C43BCD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08051" y="2730824"/>
            <a:ext cx="3828829" cy="225879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BB75059-B1BB-0E4A-BB13-BB0FBE78914E}"/>
              </a:ext>
            </a:extLst>
          </p:cNvPr>
          <p:cNvSpPr/>
          <p:nvPr/>
        </p:nvSpPr>
        <p:spPr>
          <a:xfrm>
            <a:off x="575189" y="124034"/>
            <a:ext cx="3650092" cy="2288643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5CDC1B-241A-6B4D-AAAD-2998FD23D736}"/>
              </a:ext>
            </a:extLst>
          </p:cNvPr>
          <p:cNvSpPr/>
          <p:nvPr/>
        </p:nvSpPr>
        <p:spPr>
          <a:xfrm>
            <a:off x="4601755" y="144082"/>
            <a:ext cx="3828829" cy="2288643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6440655-A612-6D47-8B1B-2FBBAC41DB68}"/>
              </a:ext>
            </a:extLst>
          </p:cNvPr>
          <p:cNvSpPr/>
          <p:nvPr/>
        </p:nvSpPr>
        <p:spPr>
          <a:xfrm>
            <a:off x="4601754" y="2710776"/>
            <a:ext cx="3828829" cy="2238852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108DFC-0D2F-F14E-A3D2-8E2D55A95F3E}"/>
              </a:ext>
            </a:extLst>
          </p:cNvPr>
          <p:cNvSpPr/>
          <p:nvPr/>
        </p:nvSpPr>
        <p:spPr>
          <a:xfrm>
            <a:off x="575190" y="2730824"/>
            <a:ext cx="3660730" cy="2210782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342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2833">
        <p:fade/>
      </p:transition>
    </mc:Choice>
    <mc:Fallback xmlns="">
      <p:transition spd="med" advTm="2283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174BFDE-D209-4F42-AC7B-2D6AC13FEFEF}"/>
              </a:ext>
            </a:extLst>
          </p:cNvPr>
          <p:cNvSpPr txBox="1">
            <a:spLocks/>
          </p:cNvSpPr>
          <p:nvPr/>
        </p:nvSpPr>
        <p:spPr>
          <a:xfrm>
            <a:off x="-469248" y="71128"/>
            <a:ext cx="10098685" cy="113533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80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dirty="0">
                <a:latin typeface="Arial" panose="020B0604020202020204" pitchFamily="34" charset="0"/>
                <a:ea typeface="Menlo" panose="020B0609030804020204" pitchFamily="49" charset="0"/>
                <a:cs typeface="Arial" panose="020B0604020202020204" pitchFamily="34" charset="0"/>
              </a:rPr>
              <a:t>Command Line Interface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4A73FA2-B4EA-9941-A336-20D221A366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163" y="786284"/>
            <a:ext cx="7495674" cy="418931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F926FA7-111D-FF49-A16B-C4EABD642F83}"/>
              </a:ext>
            </a:extLst>
          </p:cNvPr>
          <p:cNvSpPr/>
          <p:nvPr/>
        </p:nvSpPr>
        <p:spPr>
          <a:xfrm>
            <a:off x="1031871" y="2923674"/>
            <a:ext cx="7149603" cy="1540042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108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6325">
        <p:fade/>
      </p:transition>
    </mc:Choice>
    <mc:Fallback xmlns="">
      <p:transition spd="med" advTm="1632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2|1.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17.3|1.9|2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.1|0.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2.6|6.4|4.7|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3.5|3.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4.9|7.6|2.5|5.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3.9|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6.2|1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3.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.1|6.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8|12.9|6.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5.9|9.3|2.3|1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|2.4|4.6|4.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.2|0.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6.9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|2.2|3.1|2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|2.5|2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|2.8|2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5|1.7|1.7|2.9|7.2|3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26169</TotalTime>
  <Words>2142</Words>
  <Application>Microsoft Macintosh PowerPoint</Application>
  <PresentationFormat>On-screen Show (16:9)</PresentationFormat>
  <Paragraphs>290</Paragraphs>
  <Slides>48</Slides>
  <Notes>46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Amanda Cohen</dc:creator>
  <cp:lastModifiedBy>Nan Nan Li</cp:lastModifiedBy>
  <cp:revision>229</cp:revision>
  <dcterms:created xsi:type="dcterms:W3CDTF">2015-04-06T18:30:18Z</dcterms:created>
  <dcterms:modified xsi:type="dcterms:W3CDTF">2021-03-08T12:13:12Z</dcterms:modified>
</cp:coreProperties>
</file>